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6"/>
  </p:notesMasterIdLst>
  <p:sldIdLst>
    <p:sldId id="341" r:id="rId4"/>
    <p:sldId id="343" r:id="rId5"/>
    <p:sldId id="349" r:id="rId6"/>
    <p:sldId id="351" r:id="rId7"/>
    <p:sldId id="352" r:id="rId8"/>
    <p:sldId id="342" r:id="rId9"/>
    <p:sldId id="355" r:id="rId10"/>
    <p:sldId id="356" r:id="rId11"/>
    <p:sldId id="359" r:id="rId12"/>
    <p:sldId id="357" r:id="rId13"/>
    <p:sldId id="362" r:id="rId14"/>
    <p:sldId id="365" r:id="rId15"/>
    <p:sldId id="366" r:id="rId16"/>
    <p:sldId id="369" r:id="rId17"/>
    <p:sldId id="367" r:id="rId18"/>
    <p:sldId id="368" r:id="rId19"/>
    <p:sldId id="372" r:id="rId20"/>
    <p:sldId id="377" r:id="rId21"/>
    <p:sldId id="378" r:id="rId22"/>
    <p:sldId id="373" r:id="rId23"/>
    <p:sldId id="380" r:id="rId24"/>
    <p:sldId id="3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5" autoAdjust="0"/>
    <p:restoredTop sz="95833" autoAdjust="0"/>
  </p:normalViewPr>
  <p:slideViewPr>
    <p:cSldViewPr snapToGrid="0" showGuides="1">
      <p:cViewPr varScale="1">
        <p:scale>
          <a:sx n="94" d="100"/>
          <a:sy n="94" d="100"/>
        </p:scale>
        <p:origin x="216" y="472"/>
      </p:cViewPr>
      <p:guideLst>
        <p:guide orient="horz" pos="211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DF84F-4688-B343-856B-2052F41A0CA3}" type="datetimeFigureOut">
              <a:rPr lang="en-US" smtClean="0"/>
              <a:t>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FFD33-37F9-3F4D-8B47-1856D580186B}" type="slidenum">
              <a:rPr lang="en-US" smtClean="0"/>
              <a:t>‹#›</a:t>
            </a:fld>
            <a:endParaRPr lang="en-US"/>
          </a:p>
        </p:txBody>
      </p:sp>
    </p:spTree>
    <p:extLst>
      <p:ext uri="{BB962C8B-B14F-4D97-AF65-F5344CB8AC3E}">
        <p14:creationId xmlns:p14="http://schemas.microsoft.com/office/powerpoint/2010/main" val="90309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26ACF5D-48A0-483A-A38C-84E44D9CE0A6}"/>
              </a:ext>
            </a:extLst>
          </p:cNvPr>
          <p:cNvSpPr/>
          <p:nvPr userDrawn="1"/>
        </p:nvSpPr>
        <p:spPr>
          <a:xfrm>
            <a:off x="6480216" y="5071159"/>
            <a:ext cx="5138665"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1">
            <a:extLst>
              <a:ext uri="{FF2B5EF4-FFF2-40B4-BE49-F238E27FC236}">
                <a16:creationId xmlns:a16="http://schemas.microsoft.com/office/drawing/2014/main" id="{300F3B76-9F74-4AA8-8C18-53BFCCD83147}"/>
              </a:ext>
            </a:extLst>
          </p:cNvPr>
          <p:cNvSpPr/>
          <p:nvPr userDrawn="1"/>
        </p:nvSpPr>
        <p:spPr>
          <a:xfrm>
            <a:off x="0" y="1988840"/>
            <a:ext cx="12192000" cy="288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 name="Graphic 14">
            <a:extLst>
              <a:ext uri="{FF2B5EF4-FFF2-40B4-BE49-F238E27FC236}">
                <a16:creationId xmlns:a16="http://schemas.microsoft.com/office/drawing/2014/main" id="{E7536121-7CEF-462B-9CC7-8672D3864A47}"/>
              </a:ext>
            </a:extLst>
          </p:cNvPr>
          <p:cNvGrpSpPr/>
          <p:nvPr userDrawn="1"/>
        </p:nvGrpSpPr>
        <p:grpSpPr>
          <a:xfrm>
            <a:off x="6682498" y="1419025"/>
            <a:ext cx="4936383" cy="3882549"/>
            <a:chOff x="2444748" y="555045"/>
            <a:chExt cx="7282048" cy="5727454"/>
          </a:xfrm>
        </p:grpSpPr>
        <p:sp>
          <p:nvSpPr>
            <p:cNvPr id="5" name="Freeform: Shape 4">
              <a:extLst>
                <a:ext uri="{FF2B5EF4-FFF2-40B4-BE49-F238E27FC236}">
                  <a16:creationId xmlns:a16="http://schemas.microsoft.com/office/drawing/2014/main" id="{57EDCB51-C79E-4483-AC7F-FE9911E3B34A}"/>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30DC3899-00AC-47C9-8613-7688FF6D63A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E912EDE-6A0C-4642-9219-92E0E2914E5D}"/>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7F46C71-5497-4A60-878F-1AC60EF1BAA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1B3E439D-4FB0-4BD5-8A4E-CDD0328177F8}"/>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BCD3132E-772B-4565-A449-26068953B1C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9F72F6A-56E6-4DA5-93D5-55A599782A7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BD9FDB8-0DB9-4552-8659-770E37A2725A}"/>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 name="Picture Placeholder 2">
            <a:extLst>
              <a:ext uri="{FF2B5EF4-FFF2-40B4-BE49-F238E27FC236}">
                <a16:creationId xmlns:a16="http://schemas.microsoft.com/office/drawing/2014/main" id="{5B28073D-ED33-4D9D-9F2F-CE07362780DE}"/>
              </a:ext>
            </a:extLst>
          </p:cNvPr>
          <p:cNvSpPr>
            <a:spLocks noGrp="1"/>
          </p:cNvSpPr>
          <p:nvPr>
            <p:ph type="pic" idx="15" hasCustomPrompt="1"/>
          </p:nvPr>
        </p:nvSpPr>
        <p:spPr>
          <a:xfrm>
            <a:off x="6887874" y="1660298"/>
            <a:ext cx="4540883"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9AD9A432-9135-4790-905D-CD48EAD64337}"/>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3E471-D703-4C2B-8B8D-60C0F7BF5E9A}"/>
              </a:ext>
            </a:extLst>
          </p:cNvPr>
          <p:cNvSpPr/>
          <p:nvPr userDrawn="1"/>
        </p:nvSpPr>
        <p:spPr>
          <a:xfrm>
            <a:off x="3066222" y="3939481"/>
            <a:ext cx="4464000" cy="21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p>
        </p:txBody>
      </p:sp>
      <p:sp>
        <p:nvSpPr>
          <p:cNvPr id="3" name="그림 개체 틀 2">
            <a:extLst>
              <a:ext uri="{FF2B5EF4-FFF2-40B4-BE49-F238E27FC236}">
                <a16:creationId xmlns:a16="http://schemas.microsoft.com/office/drawing/2014/main" id="{AE039EAB-B78B-4912-A49E-7799571567D6}"/>
              </a:ext>
            </a:extLst>
          </p:cNvPr>
          <p:cNvSpPr>
            <a:spLocks noGrp="1"/>
          </p:cNvSpPr>
          <p:nvPr>
            <p:ph type="pic" sz="quarter" idx="13" hasCustomPrompt="1"/>
          </p:nvPr>
        </p:nvSpPr>
        <p:spPr>
          <a:xfrm flipH="1">
            <a:off x="7145771" y="3930935"/>
            <a:ext cx="4320000" cy="2124000"/>
          </a:xfrm>
          <a:custGeom>
            <a:avLst/>
            <a:gdLst>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5063"/>
              <a:gd name="connsiteY0" fmla="*/ 0 h 1385171"/>
              <a:gd name="connsiteX1" fmla="*/ 3474149 w 3475063"/>
              <a:gd name="connsiteY1" fmla="*/ 0 h 1385171"/>
              <a:gd name="connsiteX2" fmla="*/ 3475063 w 3475063"/>
              <a:gd name="connsiteY2" fmla="*/ 422426 h 1385171"/>
              <a:gd name="connsiteX3" fmla="*/ 3474149 w 3475063"/>
              <a:gd name="connsiteY3" fmla="*/ 1385171 h 1385171"/>
              <a:gd name="connsiteX4" fmla="*/ 0 w 3475063"/>
              <a:gd name="connsiteY4" fmla="*/ 1385171 h 1385171"/>
              <a:gd name="connsiteX5" fmla="*/ 0 w 3475063"/>
              <a:gd name="connsiteY5" fmla="*/ 0 h 1385171"/>
              <a:gd name="connsiteX0" fmla="*/ 0 w 3728608"/>
              <a:gd name="connsiteY0" fmla="*/ 0 h 1385171"/>
              <a:gd name="connsiteX1" fmla="*/ 3474149 w 3728608"/>
              <a:gd name="connsiteY1" fmla="*/ 0 h 1385171"/>
              <a:gd name="connsiteX2" fmla="*/ 3475063 w 3728608"/>
              <a:gd name="connsiteY2" fmla="*/ 422426 h 1385171"/>
              <a:gd name="connsiteX3" fmla="*/ 3465538 w 3728608"/>
              <a:gd name="connsiteY3" fmla="*/ 822476 h 1385171"/>
              <a:gd name="connsiteX4" fmla="*/ 3474149 w 3728608"/>
              <a:gd name="connsiteY4" fmla="*/ 1385171 h 1385171"/>
              <a:gd name="connsiteX5" fmla="*/ 0 w 3728608"/>
              <a:gd name="connsiteY5" fmla="*/ 1385171 h 1385171"/>
              <a:gd name="connsiteX6" fmla="*/ 0 w 3728608"/>
              <a:gd name="connsiteY6" fmla="*/ 0 h 1385171"/>
              <a:gd name="connsiteX0" fmla="*/ 0 w 3475615"/>
              <a:gd name="connsiteY0" fmla="*/ 0 h 1385171"/>
              <a:gd name="connsiteX1" fmla="*/ 3474149 w 3475615"/>
              <a:gd name="connsiteY1" fmla="*/ 0 h 1385171"/>
              <a:gd name="connsiteX2" fmla="*/ 3475063 w 3475615"/>
              <a:gd name="connsiteY2" fmla="*/ 422426 h 1385171"/>
              <a:gd name="connsiteX3" fmla="*/ 3465538 w 3475615"/>
              <a:gd name="connsiteY3" fmla="*/ 822476 h 1385171"/>
              <a:gd name="connsiteX4" fmla="*/ 3474149 w 3475615"/>
              <a:gd name="connsiteY4" fmla="*/ 1385171 h 1385171"/>
              <a:gd name="connsiteX5" fmla="*/ 0 w 3475615"/>
              <a:gd name="connsiteY5" fmla="*/ 1385171 h 1385171"/>
              <a:gd name="connsiteX6" fmla="*/ 0 w 3475615"/>
              <a:gd name="connsiteY6" fmla="*/ 0 h 1385171"/>
              <a:gd name="connsiteX0" fmla="*/ 0 w 3475739"/>
              <a:gd name="connsiteY0" fmla="*/ 0 h 1385171"/>
              <a:gd name="connsiteX1" fmla="*/ 3474149 w 3475739"/>
              <a:gd name="connsiteY1" fmla="*/ 0 h 1385171"/>
              <a:gd name="connsiteX2" fmla="*/ 3475063 w 3475739"/>
              <a:gd name="connsiteY2" fmla="*/ 422426 h 1385171"/>
              <a:gd name="connsiteX3" fmla="*/ 3456013 w 3475739"/>
              <a:gd name="connsiteY3" fmla="*/ 698651 h 1385171"/>
              <a:gd name="connsiteX4" fmla="*/ 3465538 w 3475739"/>
              <a:gd name="connsiteY4" fmla="*/ 822476 h 1385171"/>
              <a:gd name="connsiteX5" fmla="*/ 3474149 w 3475739"/>
              <a:gd name="connsiteY5" fmla="*/ 1385171 h 1385171"/>
              <a:gd name="connsiteX6" fmla="*/ 0 w 3475739"/>
              <a:gd name="connsiteY6" fmla="*/ 1385171 h 1385171"/>
              <a:gd name="connsiteX7" fmla="*/ 0 w 3475739"/>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65538 w 3684621"/>
              <a:gd name="connsiteY4" fmla="*/ 822476 h 1385171"/>
              <a:gd name="connsiteX5" fmla="*/ 3474149 w 3684621"/>
              <a:gd name="connsiteY5" fmla="*/ 1385171 h 1385171"/>
              <a:gd name="connsiteX6" fmla="*/ 0 w 3684621"/>
              <a:gd name="connsiteY6" fmla="*/ 1385171 h 1385171"/>
              <a:gd name="connsiteX7" fmla="*/ 0 w 3684621"/>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84588 w 3684621"/>
              <a:gd name="connsiteY4" fmla="*/ 946301 h 1385171"/>
              <a:gd name="connsiteX5" fmla="*/ 3474149 w 3684621"/>
              <a:gd name="connsiteY5" fmla="*/ 1385171 h 1385171"/>
              <a:gd name="connsiteX6" fmla="*/ 0 w 3684621"/>
              <a:gd name="connsiteY6" fmla="*/ 1385171 h 1385171"/>
              <a:gd name="connsiteX7" fmla="*/ 0 w 3684621"/>
              <a:gd name="connsiteY7" fmla="*/ 0 h 1385171"/>
              <a:gd name="connsiteX0" fmla="*/ 0 w 3694146"/>
              <a:gd name="connsiteY0" fmla="*/ 0 h 1385171"/>
              <a:gd name="connsiteX1" fmla="*/ 3474149 w 3694146"/>
              <a:gd name="connsiteY1" fmla="*/ 0 h 1385171"/>
              <a:gd name="connsiteX2" fmla="*/ 3475063 w 3694146"/>
              <a:gd name="connsiteY2" fmla="*/ 422426 h 1385171"/>
              <a:gd name="connsiteX3" fmla="*/ 3694138 w 3694146"/>
              <a:gd name="connsiteY3" fmla="*/ 679601 h 1385171"/>
              <a:gd name="connsiteX4" fmla="*/ 3484588 w 3694146"/>
              <a:gd name="connsiteY4" fmla="*/ 946301 h 1385171"/>
              <a:gd name="connsiteX5" fmla="*/ 3474149 w 3694146"/>
              <a:gd name="connsiteY5" fmla="*/ 1385171 h 1385171"/>
              <a:gd name="connsiteX6" fmla="*/ 0 w 3694146"/>
              <a:gd name="connsiteY6" fmla="*/ 1385171 h 1385171"/>
              <a:gd name="connsiteX7" fmla="*/ 0 w 3694146"/>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472220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703192"/>
              <a:gd name="connsiteY0" fmla="*/ 0 h 1385171"/>
              <a:gd name="connsiteX1" fmla="*/ 3474149 w 3703192"/>
              <a:gd name="connsiteY1" fmla="*/ 0 h 1385171"/>
              <a:gd name="connsiteX2" fmla="*/ 3484116 w 3703192"/>
              <a:gd name="connsiteY2" fmla="*/ 558228 h 1385171"/>
              <a:gd name="connsiteX3" fmla="*/ 3703192 w 3703192"/>
              <a:gd name="connsiteY3" fmla="*/ 684128 h 1385171"/>
              <a:gd name="connsiteX4" fmla="*/ 3484588 w 3703192"/>
              <a:gd name="connsiteY4" fmla="*/ 833132 h 1385171"/>
              <a:gd name="connsiteX5" fmla="*/ 3474149 w 3703192"/>
              <a:gd name="connsiteY5" fmla="*/ 1385171 h 1385171"/>
              <a:gd name="connsiteX6" fmla="*/ 0 w 3703192"/>
              <a:gd name="connsiteY6" fmla="*/ 1385171 h 1385171"/>
              <a:gd name="connsiteX7" fmla="*/ 0 w 3703192"/>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116"/>
              <a:gd name="connsiteY0" fmla="*/ 0 h 1385171"/>
              <a:gd name="connsiteX1" fmla="*/ 3474149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23670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16646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23670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23670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116" h="1385171">
                <a:moveTo>
                  <a:pt x="0" y="0"/>
                </a:moveTo>
                <a:lnTo>
                  <a:pt x="3481172" y="0"/>
                </a:lnTo>
                <a:cubicBezTo>
                  <a:pt x="3481477" y="140809"/>
                  <a:pt x="3483811" y="417419"/>
                  <a:pt x="3484116" y="558228"/>
                </a:cubicBezTo>
                <a:cubicBezTo>
                  <a:pt x="3241294" y="690823"/>
                  <a:pt x="3392809" y="595682"/>
                  <a:pt x="3209623" y="702026"/>
                </a:cubicBezTo>
                <a:cubicBezTo>
                  <a:pt x="3342466" y="770912"/>
                  <a:pt x="3354142" y="760160"/>
                  <a:pt x="3476995" y="833132"/>
                </a:cubicBezTo>
                <a:cubicBezTo>
                  <a:pt x="3478430" y="947552"/>
                  <a:pt x="3480239" y="853239"/>
                  <a:pt x="3474149" y="1385171"/>
                </a:cubicBezTo>
                <a:lnTo>
                  <a:pt x="0" y="1385171"/>
                </a:lnTo>
                <a:lnTo>
                  <a:pt x="0" y="0"/>
                </a:lnTo>
                <a:close/>
              </a:path>
            </a:pathLst>
          </a:cu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4" name="Rectangle 3">
            <a:extLst>
              <a:ext uri="{FF2B5EF4-FFF2-40B4-BE49-F238E27FC236}">
                <a16:creationId xmlns:a16="http://schemas.microsoft.com/office/drawing/2014/main" id="{4FC13D15-D52A-4DCC-8836-549E9FB4AFE2}"/>
              </a:ext>
            </a:extLst>
          </p:cNvPr>
          <p:cNvSpPr/>
          <p:nvPr userDrawn="1"/>
        </p:nvSpPr>
        <p:spPr>
          <a:xfrm>
            <a:off x="3066222" y="1815149"/>
            <a:ext cx="4464000" cy="21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p>
        </p:txBody>
      </p:sp>
      <p:sp>
        <p:nvSpPr>
          <p:cNvPr id="5" name="그림 개체 틀 2">
            <a:extLst>
              <a:ext uri="{FF2B5EF4-FFF2-40B4-BE49-F238E27FC236}">
                <a16:creationId xmlns:a16="http://schemas.microsoft.com/office/drawing/2014/main" id="{9B84B1C0-D9EE-424F-B817-6591D75D2AF1}"/>
              </a:ext>
            </a:extLst>
          </p:cNvPr>
          <p:cNvSpPr>
            <a:spLocks noGrp="1"/>
          </p:cNvSpPr>
          <p:nvPr>
            <p:ph type="pic" sz="quarter" idx="12" hasCustomPrompt="1"/>
          </p:nvPr>
        </p:nvSpPr>
        <p:spPr>
          <a:xfrm flipH="1">
            <a:off x="7145771" y="1815149"/>
            <a:ext cx="4320000" cy="2124000"/>
          </a:xfrm>
          <a:custGeom>
            <a:avLst/>
            <a:gdLst>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5063"/>
              <a:gd name="connsiteY0" fmla="*/ 0 h 1385171"/>
              <a:gd name="connsiteX1" fmla="*/ 3474149 w 3475063"/>
              <a:gd name="connsiteY1" fmla="*/ 0 h 1385171"/>
              <a:gd name="connsiteX2" fmla="*/ 3475063 w 3475063"/>
              <a:gd name="connsiteY2" fmla="*/ 422426 h 1385171"/>
              <a:gd name="connsiteX3" fmla="*/ 3474149 w 3475063"/>
              <a:gd name="connsiteY3" fmla="*/ 1385171 h 1385171"/>
              <a:gd name="connsiteX4" fmla="*/ 0 w 3475063"/>
              <a:gd name="connsiteY4" fmla="*/ 1385171 h 1385171"/>
              <a:gd name="connsiteX5" fmla="*/ 0 w 3475063"/>
              <a:gd name="connsiteY5" fmla="*/ 0 h 1385171"/>
              <a:gd name="connsiteX0" fmla="*/ 0 w 3728608"/>
              <a:gd name="connsiteY0" fmla="*/ 0 h 1385171"/>
              <a:gd name="connsiteX1" fmla="*/ 3474149 w 3728608"/>
              <a:gd name="connsiteY1" fmla="*/ 0 h 1385171"/>
              <a:gd name="connsiteX2" fmla="*/ 3475063 w 3728608"/>
              <a:gd name="connsiteY2" fmla="*/ 422426 h 1385171"/>
              <a:gd name="connsiteX3" fmla="*/ 3465538 w 3728608"/>
              <a:gd name="connsiteY3" fmla="*/ 822476 h 1385171"/>
              <a:gd name="connsiteX4" fmla="*/ 3474149 w 3728608"/>
              <a:gd name="connsiteY4" fmla="*/ 1385171 h 1385171"/>
              <a:gd name="connsiteX5" fmla="*/ 0 w 3728608"/>
              <a:gd name="connsiteY5" fmla="*/ 1385171 h 1385171"/>
              <a:gd name="connsiteX6" fmla="*/ 0 w 3728608"/>
              <a:gd name="connsiteY6" fmla="*/ 0 h 1385171"/>
              <a:gd name="connsiteX0" fmla="*/ 0 w 3475615"/>
              <a:gd name="connsiteY0" fmla="*/ 0 h 1385171"/>
              <a:gd name="connsiteX1" fmla="*/ 3474149 w 3475615"/>
              <a:gd name="connsiteY1" fmla="*/ 0 h 1385171"/>
              <a:gd name="connsiteX2" fmla="*/ 3475063 w 3475615"/>
              <a:gd name="connsiteY2" fmla="*/ 422426 h 1385171"/>
              <a:gd name="connsiteX3" fmla="*/ 3465538 w 3475615"/>
              <a:gd name="connsiteY3" fmla="*/ 822476 h 1385171"/>
              <a:gd name="connsiteX4" fmla="*/ 3474149 w 3475615"/>
              <a:gd name="connsiteY4" fmla="*/ 1385171 h 1385171"/>
              <a:gd name="connsiteX5" fmla="*/ 0 w 3475615"/>
              <a:gd name="connsiteY5" fmla="*/ 1385171 h 1385171"/>
              <a:gd name="connsiteX6" fmla="*/ 0 w 3475615"/>
              <a:gd name="connsiteY6" fmla="*/ 0 h 1385171"/>
              <a:gd name="connsiteX0" fmla="*/ 0 w 3475739"/>
              <a:gd name="connsiteY0" fmla="*/ 0 h 1385171"/>
              <a:gd name="connsiteX1" fmla="*/ 3474149 w 3475739"/>
              <a:gd name="connsiteY1" fmla="*/ 0 h 1385171"/>
              <a:gd name="connsiteX2" fmla="*/ 3475063 w 3475739"/>
              <a:gd name="connsiteY2" fmla="*/ 422426 h 1385171"/>
              <a:gd name="connsiteX3" fmla="*/ 3456013 w 3475739"/>
              <a:gd name="connsiteY3" fmla="*/ 698651 h 1385171"/>
              <a:gd name="connsiteX4" fmla="*/ 3465538 w 3475739"/>
              <a:gd name="connsiteY4" fmla="*/ 822476 h 1385171"/>
              <a:gd name="connsiteX5" fmla="*/ 3474149 w 3475739"/>
              <a:gd name="connsiteY5" fmla="*/ 1385171 h 1385171"/>
              <a:gd name="connsiteX6" fmla="*/ 0 w 3475739"/>
              <a:gd name="connsiteY6" fmla="*/ 1385171 h 1385171"/>
              <a:gd name="connsiteX7" fmla="*/ 0 w 3475739"/>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65538 w 3684621"/>
              <a:gd name="connsiteY4" fmla="*/ 822476 h 1385171"/>
              <a:gd name="connsiteX5" fmla="*/ 3474149 w 3684621"/>
              <a:gd name="connsiteY5" fmla="*/ 1385171 h 1385171"/>
              <a:gd name="connsiteX6" fmla="*/ 0 w 3684621"/>
              <a:gd name="connsiteY6" fmla="*/ 1385171 h 1385171"/>
              <a:gd name="connsiteX7" fmla="*/ 0 w 3684621"/>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84588 w 3684621"/>
              <a:gd name="connsiteY4" fmla="*/ 946301 h 1385171"/>
              <a:gd name="connsiteX5" fmla="*/ 3474149 w 3684621"/>
              <a:gd name="connsiteY5" fmla="*/ 1385171 h 1385171"/>
              <a:gd name="connsiteX6" fmla="*/ 0 w 3684621"/>
              <a:gd name="connsiteY6" fmla="*/ 1385171 h 1385171"/>
              <a:gd name="connsiteX7" fmla="*/ 0 w 3684621"/>
              <a:gd name="connsiteY7" fmla="*/ 0 h 1385171"/>
              <a:gd name="connsiteX0" fmla="*/ 0 w 3694146"/>
              <a:gd name="connsiteY0" fmla="*/ 0 h 1385171"/>
              <a:gd name="connsiteX1" fmla="*/ 3474149 w 3694146"/>
              <a:gd name="connsiteY1" fmla="*/ 0 h 1385171"/>
              <a:gd name="connsiteX2" fmla="*/ 3475063 w 3694146"/>
              <a:gd name="connsiteY2" fmla="*/ 422426 h 1385171"/>
              <a:gd name="connsiteX3" fmla="*/ 3694138 w 3694146"/>
              <a:gd name="connsiteY3" fmla="*/ 679601 h 1385171"/>
              <a:gd name="connsiteX4" fmla="*/ 3484588 w 3694146"/>
              <a:gd name="connsiteY4" fmla="*/ 946301 h 1385171"/>
              <a:gd name="connsiteX5" fmla="*/ 3474149 w 3694146"/>
              <a:gd name="connsiteY5" fmla="*/ 1385171 h 1385171"/>
              <a:gd name="connsiteX6" fmla="*/ 0 w 3694146"/>
              <a:gd name="connsiteY6" fmla="*/ 1385171 h 1385171"/>
              <a:gd name="connsiteX7" fmla="*/ 0 w 3694146"/>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472220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703192"/>
              <a:gd name="connsiteY0" fmla="*/ 0 h 1385171"/>
              <a:gd name="connsiteX1" fmla="*/ 3474149 w 3703192"/>
              <a:gd name="connsiteY1" fmla="*/ 0 h 1385171"/>
              <a:gd name="connsiteX2" fmla="*/ 3484116 w 3703192"/>
              <a:gd name="connsiteY2" fmla="*/ 558228 h 1385171"/>
              <a:gd name="connsiteX3" fmla="*/ 3703192 w 3703192"/>
              <a:gd name="connsiteY3" fmla="*/ 684128 h 1385171"/>
              <a:gd name="connsiteX4" fmla="*/ 3484588 w 3703192"/>
              <a:gd name="connsiteY4" fmla="*/ 833132 h 1385171"/>
              <a:gd name="connsiteX5" fmla="*/ 3474149 w 3703192"/>
              <a:gd name="connsiteY5" fmla="*/ 1385171 h 1385171"/>
              <a:gd name="connsiteX6" fmla="*/ 0 w 3703192"/>
              <a:gd name="connsiteY6" fmla="*/ 1385171 h 1385171"/>
              <a:gd name="connsiteX7" fmla="*/ 0 w 3703192"/>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116"/>
              <a:gd name="connsiteY0" fmla="*/ 0 h 1385171"/>
              <a:gd name="connsiteX1" fmla="*/ 3474149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3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96530"/>
              <a:gd name="connsiteX1" fmla="*/ 3481173 w 3484116"/>
              <a:gd name="connsiteY1" fmla="*/ 0 h 1396530"/>
              <a:gd name="connsiteX2" fmla="*/ 3484116 w 3484116"/>
              <a:gd name="connsiteY2" fmla="*/ 558228 h 1396530"/>
              <a:gd name="connsiteX3" fmla="*/ 3244740 w 3484116"/>
              <a:gd name="connsiteY3" fmla="*/ 690668 h 1396530"/>
              <a:gd name="connsiteX4" fmla="*/ 3476995 w 3484116"/>
              <a:gd name="connsiteY4" fmla="*/ 833132 h 1396530"/>
              <a:gd name="connsiteX5" fmla="*/ 3396890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44740 w 3484116"/>
              <a:gd name="connsiteY3" fmla="*/ 690668 h 1396530"/>
              <a:gd name="connsiteX4" fmla="*/ 3476995 w 3484116"/>
              <a:gd name="connsiteY4" fmla="*/ 833132 h 1396530"/>
              <a:gd name="connsiteX5" fmla="*/ 3467126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44740 w 3484116"/>
              <a:gd name="connsiteY3" fmla="*/ 690668 h 1396530"/>
              <a:gd name="connsiteX4" fmla="*/ 3476995 w 3484116"/>
              <a:gd name="connsiteY4" fmla="*/ 833132 h 1396530"/>
              <a:gd name="connsiteX5" fmla="*/ 3474149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3132 h 1396530"/>
              <a:gd name="connsiteX5" fmla="*/ 3474149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3132 h 1396530"/>
              <a:gd name="connsiteX5" fmla="*/ 3481172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3132 h 1396530"/>
              <a:gd name="connsiteX5" fmla="*/ 3481172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8811 h 1396530"/>
              <a:gd name="connsiteX5" fmla="*/ 3481172 w 3484116"/>
              <a:gd name="connsiteY5" fmla="*/ 1396530 h 1396530"/>
              <a:gd name="connsiteX6" fmla="*/ 0 w 3484116"/>
              <a:gd name="connsiteY6" fmla="*/ 1385171 h 1396530"/>
              <a:gd name="connsiteX7" fmla="*/ 0 w 3484116"/>
              <a:gd name="connsiteY7" fmla="*/ 0 h 1396530"/>
              <a:gd name="connsiteX0" fmla="*/ 0 w 3484116"/>
              <a:gd name="connsiteY0" fmla="*/ 0 h 1390850"/>
              <a:gd name="connsiteX1" fmla="*/ 3481173 w 3484116"/>
              <a:gd name="connsiteY1" fmla="*/ 0 h 1390850"/>
              <a:gd name="connsiteX2" fmla="*/ 3484116 w 3484116"/>
              <a:gd name="connsiteY2" fmla="*/ 558228 h 1390850"/>
              <a:gd name="connsiteX3" fmla="*/ 3223669 w 3484116"/>
              <a:gd name="connsiteY3" fmla="*/ 690668 h 1390850"/>
              <a:gd name="connsiteX4" fmla="*/ 3476995 w 3484116"/>
              <a:gd name="connsiteY4" fmla="*/ 838811 h 1390850"/>
              <a:gd name="connsiteX5" fmla="*/ 3481172 w 3484116"/>
              <a:gd name="connsiteY5" fmla="*/ 1390850 h 1390850"/>
              <a:gd name="connsiteX6" fmla="*/ 0 w 3484116"/>
              <a:gd name="connsiteY6" fmla="*/ 1385171 h 1390850"/>
              <a:gd name="connsiteX7" fmla="*/ 0 w 3484116"/>
              <a:gd name="connsiteY7" fmla="*/ 0 h 1390850"/>
              <a:gd name="connsiteX0" fmla="*/ 0 w 3484116"/>
              <a:gd name="connsiteY0" fmla="*/ 0 h 1385171"/>
              <a:gd name="connsiteX1" fmla="*/ 3481173 w 3484116"/>
              <a:gd name="connsiteY1" fmla="*/ 0 h 1385171"/>
              <a:gd name="connsiteX2" fmla="*/ 3484116 w 3484116"/>
              <a:gd name="connsiteY2" fmla="*/ 558228 h 1385171"/>
              <a:gd name="connsiteX3" fmla="*/ 3223669 w 3484116"/>
              <a:gd name="connsiteY3" fmla="*/ 690668 h 1385171"/>
              <a:gd name="connsiteX4" fmla="*/ 3476995 w 3484116"/>
              <a:gd name="connsiteY4" fmla="*/ 838811 h 1385171"/>
              <a:gd name="connsiteX5" fmla="*/ 3481172 w 3484116"/>
              <a:gd name="connsiteY5" fmla="*/ 1385170 h 1385171"/>
              <a:gd name="connsiteX6" fmla="*/ 0 w 3484116"/>
              <a:gd name="connsiteY6" fmla="*/ 1385171 h 1385171"/>
              <a:gd name="connsiteX7" fmla="*/ 0 w 3484116"/>
              <a:gd name="connsiteY7" fmla="*/ 0 h 138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116" h="1385171">
                <a:moveTo>
                  <a:pt x="0" y="0"/>
                </a:moveTo>
                <a:lnTo>
                  <a:pt x="3481173" y="0"/>
                </a:lnTo>
                <a:cubicBezTo>
                  <a:pt x="3481478" y="140809"/>
                  <a:pt x="3483811" y="417419"/>
                  <a:pt x="3484116" y="558228"/>
                </a:cubicBezTo>
                <a:cubicBezTo>
                  <a:pt x="3241294" y="690823"/>
                  <a:pt x="3463042" y="555927"/>
                  <a:pt x="3223669" y="690668"/>
                </a:cubicBezTo>
                <a:cubicBezTo>
                  <a:pt x="3461864" y="833385"/>
                  <a:pt x="3241765" y="697687"/>
                  <a:pt x="3476995" y="838811"/>
                </a:cubicBezTo>
                <a:cubicBezTo>
                  <a:pt x="3478430" y="953231"/>
                  <a:pt x="3487262" y="853238"/>
                  <a:pt x="3481172" y="1385170"/>
                </a:cubicBezTo>
                <a:lnTo>
                  <a:pt x="0" y="1385171"/>
                </a:lnTo>
                <a:lnTo>
                  <a:pt x="0" y="0"/>
                </a:lnTo>
                <a:close/>
              </a:path>
            </a:pathLst>
          </a:cu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43B49957-DF32-4E4B-9822-B38CE45860C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6AFC8E2B-3DB4-4AF6-953A-C33362BE5CC9}"/>
              </a:ext>
            </a:extLst>
          </p:cNvPr>
          <p:cNvGrpSpPr/>
          <p:nvPr userDrawn="1"/>
        </p:nvGrpSpPr>
        <p:grpSpPr>
          <a:xfrm>
            <a:off x="729449" y="1780758"/>
            <a:ext cx="2449180" cy="4305530"/>
            <a:chOff x="445712" y="1449040"/>
            <a:chExt cx="2113018" cy="3924176"/>
          </a:xfrm>
        </p:grpSpPr>
        <p:sp>
          <p:nvSpPr>
            <p:cNvPr id="3" name="Rounded Rectangle 4">
              <a:extLst>
                <a:ext uri="{FF2B5EF4-FFF2-40B4-BE49-F238E27FC236}">
                  <a16:creationId xmlns:a16="http://schemas.microsoft.com/office/drawing/2014/main" id="{7A4DDBEC-A6AA-4FAE-939C-E51F0753BB3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5">
              <a:extLst>
                <a:ext uri="{FF2B5EF4-FFF2-40B4-BE49-F238E27FC236}">
                  <a16:creationId xmlns:a16="http://schemas.microsoft.com/office/drawing/2014/main" id="{F405B79D-D36E-42E0-B1E4-02A7AD9C7BE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D4EBD95C-281A-45E3-A0A3-4157F1194F9D}"/>
                </a:ext>
              </a:extLst>
            </p:cNvPr>
            <p:cNvGrpSpPr/>
            <p:nvPr userDrawn="1"/>
          </p:nvGrpSpPr>
          <p:grpSpPr>
            <a:xfrm>
              <a:off x="1407705" y="5045834"/>
              <a:ext cx="211967" cy="211967"/>
              <a:chOff x="1549420" y="5712364"/>
              <a:chExt cx="312583" cy="312583"/>
            </a:xfrm>
          </p:grpSpPr>
          <p:sp>
            <p:nvSpPr>
              <p:cNvPr id="6" name="Oval 7">
                <a:extLst>
                  <a:ext uri="{FF2B5EF4-FFF2-40B4-BE49-F238E27FC236}">
                    <a16:creationId xmlns:a16="http://schemas.microsoft.com/office/drawing/2014/main" id="{36DEDE59-F2FA-467D-8AB9-83B595D753E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8">
                <a:extLst>
                  <a:ext uri="{FF2B5EF4-FFF2-40B4-BE49-F238E27FC236}">
                    <a16:creationId xmlns:a16="http://schemas.microsoft.com/office/drawing/2014/main" id="{F591F9C8-76E3-4024-AFE8-335C2C7EB214}"/>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80EABF78-93EB-4570-BB19-5F5295FD48FB}"/>
              </a:ext>
            </a:extLst>
          </p:cNvPr>
          <p:cNvSpPr>
            <a:spLocks noGrp="1"/>
          </p:cNvSpPr>
          <p:nvPr>
            <p:ph type="pic" idx="15" hasCustomPrompt="1"/>
          </p:nvPr>
        </p:nvSpPr>
        <p:spPr>
          <a:xfrm>
            <a:off x="873465" y="2174930"/>
            <a:ext cx="2152765" cy="334874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a16="http://schemas.microsoft.com/office/drawing/2014/main" id="{65B89BB1-85FB-4C6F-A2B2-3F30C3A5B9C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2979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0C343531-C33C-4C25-92D2-37F38D8E1435}"/>
              </a:ext>
            </a:extLst>
          </p:cNvPr>
          <p:cNvSpPr>
            <a:spLocks noGrp="1"/>
          </p:cNvSpPr>
          <p:nvPr>
            <p:ph type="pic" sz="quarter" idx="11" hasCustomPrompt="1"/>
          </p:nvPr>
        </p:nvSpPr>
        <p:spPr>
          <a:xfrm>
            <a:off x="903133"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Rectangle 4">
            <a:extLst>
              <a:ext uri="{FF2B5EF4-FFF2-40B4-BE49-F238E27FC236}">
                <a16:creationId xmlns:a16="http://schemas.microsoft.com/office/drawing/2014/main" id="{C83EB247-24FE-43DB-876D-46FBE118966B}"/>
              </a:ext>
            </a:extLst>
          </p:cNvPr>
          <p:cNvSpPr/>
          <p:nvPr userDrawn="1"/>
        </p:nvSpPr>
        <p:spPr>
          <a:xfrm>
            <a:off x="2622935" y="2468896"/>
            <a:ext cx="1728000" cy="2208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6" name="그림 개체 틀 2">
            <a:extLst>
              <a:ext uri="{FF2B5EF4-FFF2-40B4-BE49-F238E27FC236}">
                <a16:creationId xmlns:a16="http://schemas.microsoft.com/office/drawing/2014/main" id="{C683DC15-5527-4F50-A643-AF008C41805E}"/>
              </a:ext>
            </a:extLst>
          </p:cNvPr>
          <p:cNvSpPr>
            <a:spLocks noGrp="1"/>
          </p:cNvSpPr>
          <p:nvPr>
            <p:ph type="pic" sz="quarter" idx="47" hasCustomPrompt="1"/>
          </p:nvPr>
        </p:nvSpPr>
        <p:spPr>
          <a:xfrm>
            <a:off x="4362193"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6">
            <a:extLst>
              <a:ext uri="{FF2B5EF4-FFF2-40B4-BE49-F238E27FC236}">
                <a16:creationId xmlns:a16="http://schemas.microsoft.com/office/drawing/2014/main" id="{53A10AE7-835F-4269-A407-A66B752CE321}"/>
              </a:ext>
            </a:extLst>
          </p:cNvPr>
          <p:cNvSpPr/>
          <p:nvPr userDrawn="1"/>
        </p:nvSpPr>
        <p:spPr>
          <a:xfrm>
            <a:off x="6091723" y="2468896"/>
            <a:ext cx="1728000" cy="22082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8" name="그림 개체 틀 2">
            <a:extLst>
              <a:ext uri="{FF2B5EF4-FFF2-40B4-BE49-F238E27FC236}">
                <a16:creationId xmlns:a16="http://schemas.microsoft.com/office/drawing/2014/main" id="{4EF1627A-720E-4173-B3EC-9C778F349ABB}"/>
              </a:ext>
            </a:extLst>
          </p:cNvPr>
          <p:cNvSpPr>
            <a:spLocks noGrp="1"/>
          </p:cNvSpPr>
          <p:nvPr>
            <p:ph type="pic" sz="quarter" idx="50" hasCustomPrompt="1"/>
          </p:nvPr>
        </p:nvSpPr>
        <p:spPr>
          <a:xfrm>
            <a:off x="7812544"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9" name="Rectangle 8">
            <a:extLst>
              <a:ext uri="{FF2B5EF4-FFF2-40B4-BE49-F238E27FC236}">
                <a16:creationId xmlns:a16="http://schemas.microsoft.com/office/drawing/2014/main" id="{493DA0D7-2EC3-4A44-971B-0235F439E141}"/>
              </a:ext>
            </a:extLst>
          </p:cNvPr>
          <p:cNvSpPr/>
          <p:nvPr userDrawn="1"/>
        </p:nvSpPr>
        <p:spPr>
          <a:xfrm>
            <a:off x="9542072" y="2468896"/>
            <a:ext cx="1728000" cy="22082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1_Images &amp; Contents">
    <p:bg>
      <p:bgPr>
        <a:solidFill>
          <a:schemeClr val="bg1"/>
        </a:solidFill>
        <a:effectLst/>
      </p:bgPr>
    </p:bg>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83654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90" r:id="rId6"/>
    <p:sldLayoutId id="2147483678" r:id="rId7"/>
    <p:sldLayoutId id="2147483680" r:id="rId8"/>
    <p:sldLayoutId id="2147483681" r:id="rId9"/>
    <p:sldLayoutId id="2147483682" r:id="rId10"/>
    <p:sldLayoutId id="2147483683" r:id="rId11"/>
    <p:sldLayoutId id="2147483684" r:id="rId12"/>
    <p:sldLayoutId id="2147483686" r:id="rId13"/>
    <p:sldLayoutId id="2147483689" r:id="rId14"/>
    <p:sldLayoutId id="2147483687" r:id="rId15"/>
    <p:sldLayoutId id="2147483688" r:id="rId16"/>
    <p:sldLayoutId id="2147483671" r:id="rId17"/>
    <p:sldLayoutId id="214748367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79E4ECB2-1E36-455E-BFF4-80D8FB60F4BE}"/>
              </a:ext>
            </a:extLst>
          </p:cNvPr>
          <p:cNvGrpSpPr/>
          <p:nvPr/>
        </p:nvGrpSpPr>
        <p:grpSpPr>
          <a:xfrm>
            <a:off x="9423207" y="3983156"/>
            <a:ext cx="2119814" cy="1895900"/>
            <a:chOff x="9423207" y="3983156"/>
            <a:chExt cx="2119814" cy="1895900"/>
          </a:xfrm>
        </p:grpSpPr>
        <p:sp>
          <p:nvSpPr>
            <p:cNvPr id="13" name="Freeform: Shape 12">
              <a:extLst>
                <a:ext uri="{FF2B5EF4-FFF2-40B4-BE49-F238E27FC236}">
                  <a16:creationId xmlns:a16="http://schemas.microsoft.com/office/drawing/2014/main" id="{1293F13B-6746-4E10-A271-65682EC68F1E}"/>
                </a:ext>
              </a:extLst>
            </p:cNvPr>
            <p:cNvSpPr>
              <a:spLocks/>
            </p:cNvSpPr>
            <p:nvPr/>
          </p:nvSpPr>
          <p:spPr>
            <a:xfrm rot="18902941">
              <a:off x="9423207" y="4277920"/>
              <a:ext cx="2119814" cy="1396196"/>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bg1">
                <a:lumMod val="75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4E0601C-0663-4A3A-8464-CD901D5E5989}"/>
                </a:ext>
              </a:extLst>
            </p:cNvPr>
            <p:cNvSpPr/>
            <p:nvPr/>
          </p:nvSpPr>
          <p:spPr>
            <a:xfrm rot="18902941">
              <a:off x="9431062" y="4290263"/>
              <a:ext cx="2101836" cy="1370763"/>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7C31E67-764B-4479-9864-D4CE85FD0741}"/>
                </a:ext>
              </a:extLst>
            </p:cNvPr>
            <p:cNvSpPr/>
            <p:nvPr/>
          </p:nvSpPr>
          <p:spPr>
            <a:xfrm rot="18902941">
              <a:off x="9510609" y="4379560"/>
              <a:ext cx="1919067" cy="1172764"/>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4"/>
            </a:solidFill>
            <a:ln w="9525" cap="flat">
              <a:noFill/>
              <a:prstDash val="solid"/>
              <a:miter/>
            </a:ln>
          </p:spPr>
          <p:txBody>
            <a:bodyPr rtlCol="0" anchor="ctr"/>
            <a:lstStyle/>
            <a:p>
              <a:endParaRPr lang="en-US" dirty="0"/>
            </a:p>
          </p:txBody>
        </p:sp>
        <p:sp>
          <p:nvSpPr>
            <p:cNvPr id="16" name="Freeform 18">
              <a:extLst>
                <a:ext uri="{FF2B5EF4-FFF2-40B4-BE49-F238E27FC236}">
                  <a16:creationId xmlns:a16="http://schemas.microsoft.com/office/drawing/2014/main" id="{171632B6-764F-4206-B811-E92984842481}"/>
                </a:ext>
              </a:extLst>
            </p:cNvPr>
            <p:cNvSpPr>
              <a:spLocks/>
            </p:cNvSpPr>
            <p:nvPr/>
          </p:nvSpPr>
          <p:spPr bwMode="auto">
            <a:xfrm rot="18902941">
              <a:off x="9922753" y="4999678"/>
              <a:ext cx="239076" cy="879378"/>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nvGrpSpPr>
            <p:cNvPr id="63" name="Group 62">
              <a:extLst>
                <a:ext uri="{FF2B5EF4-FFF2-40B4-BE49-F238E27FC236}">
                  <a16:creationId xmlns:a16="http://schemas.microsoft.com/office/drawing/2014/main" id="{1B6FBC17-0185-404C-9B65-2C8AD40208B2}"/>
                </a:ext>
              </a:extLst>
            </p:cNvPr>
            <p:cNvGrpSpPr/>
            <p:nvPr/>
          </p:nvGrpSpPr>
          <p:grpSpPr>
            <a:xfrm rot="18900000">
              <a:off x="10066374" y="4360768"/>
              <a:ext cx="1196173" cy="911419"/>
              <a:chOff x="11413389" y="3573459"/>
              <a:chExt cx="1196173" cy="911419"/>
            </a:xfrm>
          </p:grpSpPr>
          <p:sp>
            <p:nvSpPr>
              <p:cNvPr id="24" name="Rectangle 23">
                <a:extLst>
                  <a:ext uri="{FF2B5EF4-FFF2-40B4-BE49-F238E27FC236}">
                    <a16:creationId xmlns:a16="http://schemas.microsoft.com/office/drawing/2014/main" id="{90662890-1C62-4986-BFD0-5E1722C2D88D}"/>
                  </a:ext>
                </a:extLst>
              </p:cNvPr>
              <p:cNvSpPr/>
              <p:nvPr/>
            </p:nvSpPr>
            <p:spPr>
              <a:xfrm>
                <a:off x="11413389" y="3573459"/>
                <a:ext cx="1196173" cy="1380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3ED7D2-451F-48F3-B292-2F3888C2D83F}"/>
                  </a:ext>
                </a:extLst>
              </p:cNvPr>
              <p:cNvSpPr/>
              <p:nvPr/>
            </p:nvSpPr>
            <p:spPr>
              <a:xfrm>
                <a:off x="11422238" y="3822358"/>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7">
                <a:extLst>
                  <a:ext uri="{FF2B5EF4-FFF2-40B4-BE49-F238E27FC236}">
                    <a16:creationId xmlns:a16="http://schemas.microsoft.com/office/drawing/2014/main" id="{0E37A695-BB7E-4372-912A-7B0F287AF2F0}"/>
                  </a:ext>
                </a:extLst>
              </p:cNvPr>
              <p:cNvSpPr/>
              <p:nvPr/>
            </p:nvSpPr>
            <p:spPr>
              <a:xfrm>
                <a:off x="11473996" y="3874089"/>
                <a:ext cx="451750" cy="301194"/>
              </a:xfrm>
              <a:custGeom>
                <a:avLst/>
                <a:gdLst>
                  <a:gd name="connsiteX0" fmla="*/ 146903 w 451750"/>
                  <a:gd name="connsiteY0" fmla="*/ 254995 h 301194"/>
                  <a:gd name="connsiteX1" fmla="*/ 442184 w 451750"/>
                  <a:gd name="connsiteY1" fmla="*/ 254995 h 301194"/>
                  <a:gd name="connsiteX2" fmla="*/ 451747 w 451750"/>
                  <a:gd name="connsiteY2" fmla="*/ 264558 h 301194"/>
                  <a:gd name="connsiteX3" fmla="*/ 451747 w 451750"/>
                  <a:gd name="connsiteY3" fmla="*/ 291631 h 301194"/>
                  <a:gd name="connsiteX4" fmla="*/ 442184 w 451750"/>
                  <a:gd name="connsiteY4" fmla="*/ 301194 h 301194"/>
                  <a:gd name="connsiteX5" fmla="*/ 146903 w 451750"/>
                  <a:gd name="connsiteY5" fmla="*/ 301194 h 301194"/>
                  <a:gd name="connsiteX6" fmla="*/ 137340 w 451750"/>
                  <a:gd name="connsiteY6" fmla="*/ 291631 h 301194"/>
                  <a:gd name="connsiteX7" fmla="*/ 137340 w 451750"/>
                  <a:gd name="connsiteY7" fmla="*/ 264558 h 301194"/>
                  <a:gd name="connsiteX8" fmla="*/ 146903 w 451750"/>
                  <a:gd name="connsiteY8" fmla="*/ 254995 h 301194"/>
                  <a:gd name="connsiteX9" fmla="*/ 9563 w 451750"/>
                  <a:gd name="connsiteY9" fmla="*/ 254995 h 301194"/>
                  <a:gd name="connsiteX10" fmla="*/ 83300 w 451750"/>
                  <a:gd name="connsiteY10" fmla="*/ 254995 h 301194"/>
                  <a:gd name="connsiteX11" fmla="*/ 92863 w 451750"/>
                  <a:gd name="connsiteY11" fmla="*/ 264558 h 301194"/>
                  <a:gd name="connsiteX12" fmla="*/ 92863 w 451750"/>
                  <a:gd name="connsiteY12" fmla="*/ 291631 h 301194"/>
                  <a:gd name="connsiteX13" fmla="*/ 83300 w 451750"/>
                  <a:gd name="connsiteY13" fmla="*/ 301194 h 301194"/>
                  <a:gd name="connsiteX14" fmla="*/ 9563 w 451750"/>
                  <a:gd name="connsiteY14" fmla="*/ 301194 h 301194"/>
                  <a:gd name="connsiteX15" fmla="*/ 0 w 451750"/>
                  <a:gd name="connsiteY15" fmla="*/ 291631 h 301194"/>
                  <a:gd name="connsiteX16" fmla="*/ 0 w 451750"/>
                  <a:gd name="connsiteY16" fmla="*/ 264558 h 301194"/>
                  <a:gd name="connsiteX17" fmla="*/ 9563 w 451750"/>
                  <a:gd name="connsiteY17" fmla="*/ 254995 h 301194"/>
                  <a:gd name="connsiteX18" fmla="*/ 146904 w 451750"/>
                  <a:gd name="connsiteY18" fmla="*/ 169997 h 301194"/>
                  <a:gd name="connsiteX19" fmla="*/ 442185 w 451750"/>
                  <a:gd name="connsiteY19" fmla="*/ 169997 h 301194"/>
                  <a:gd name="connsiteX20" fmla="*/ 451748 w 451750"/>
                  <a:gd name="connsiteY20" fmla="*/ 179560 h 301194"/>
                  <a:gd name="connsiteX21" fmla="*/ 451748 w 451750"/>
                  <a:gd name="connsiteY21" fmla="*/ 206633 h 301194"/>
                  <a:gd name="connsiteX22" fmla="*/ 442185 w 451750"/>
                  <a:gd name="connsiteY22" fmla="*/ 216196 h 301194"/>
                  <a:gd name="connsiteX23" fmla="*/ 146904 w 451750"/>
                  <a:gd name="connsiteY23" fmla="*/ 216196 h 301194"/>
                  <a:gd name="connsiteX24" fmla="*/ 137341 w 451750"/>
                  <a:gd name="connsiteY24" fmla="*/ 206633 h 301194"/>
                  <a:gd name="connsiteX25" fmla="*/ 137341 w 451750"/>
                  <a:gd name="connsiteY25" fmla="*/ 179560 h 301194"/>
                  <a:gd name="connsiteX26" fmla="*/ 146904 w 451750"/>
                  <a:gd name="connsiteY26" fmla="*/ 169997 h 301194"/>
                  <a:gd name="connsiteX27" fmla="*/ 9563 w 451750"/>
                  <a:gd name="connsiteY27" fmla="*/ 169997 h 301194"/>
                  <a:gd name="connsiteX28" fmla="*/ 83300 w 451750"/>
                  <a:gd name="connsiteY28" fmla="*/ 169997 h 301194"/>
                  <a:gd name="connsiteX29" fmla="*/ 92863 w 451750"/>
                  <a:gd name="connsiteY29" fmla="*/ 179560 h 301194"/>
                  <a:gd name="connsiteX30" fmla="*/ 92863 w 451750"/>
                  <a:gd name="connsiteY30" fmla="*/ 206633 h 301194"/>
                  <a:gd name="connsiteX31" fmla="*/ 83300 w 451750"/>
                  <a:gd name="connsiteY31" fmla="*/ 216196 h 301194"/>
                  <a:gd name="connsiteX32" fmla="*/ 9563 w 451750"/>
                  <a:gd name="connsiteY32" fmla="*/ 216196 h 301194"/>
                  <a:gd name="connsiteX33" fmla="*/ 0 w 451750"/>
                  <a:gd name="connsiteY33" fmla="*/ 206633 h 301194"/>
                  <a:gd name="connsiteX34" fmla="*/ 0 w 451750"/>
                  <a:gd name="connsiteY34" fmla="*/ 179560 h 301194"/>
                  <a:gd name="connsiteX35" fmla="*/ 9563 w 451750"/>
                  <a:gd name="connsiteY35" fmla="*/ 169997 h 301194"/>
                  <a:gd name="connsiteX36" fmla="*/ 146903 w 451750"/>
                  <a:gd name="connsiteY36" fmla="*/ 84998 h 301194"/>
                  <a:gd name="connsiteX37" fmla="*/ 442184 w 451750"/>
                  <a:gd name="connsiteY37" fmla="*/ 84998 h 301194"/>
                  <a:gd name="connsiteX38" fmla="*/ 451747 w 451750"/>
                  <a:gd name="connsiteY38" fmla="*/ 94561 h 301194"/>
                  <a:gd name="connsiteX39" fmla="*/ 451747 w 451750"/>
                  <a:gd name="connsiteY39" fmla="*/ 121634 h 301194"/>
                  <a:gd name="connsiteX40" fmla="*/ 442184 w 451750"/>
                  <a:gd name="connsiteY40" fmla="*/ 131197 h 301194"/>
                  <a:gd name="connsiteX41" fmla="*/ 146903 w 451750"/>
                  <a:gd name="connsiteY41" fmla="*/ 131197 h 301194"/>
                  <a:gd name="connsiteX42" fmla="*/ 137340 w 451750"/>
                  <a:gd name="connsiteY42" fmla="*/ 121634 h 301194"/>
                  <a:gd name="connsiteX43" fmla="*/ 137340 w 451750"/>
                  <a:gd name="connsiteY43" fmla="*/ 94561 h 301194"/>
                  <a:gd name="connsiteX44" fmla="*/ 146903 w 451750"/>
                  <a:gd name="connsiteY44" fmla="*/ 84998 h 301194"/>
                  <a:gd name="connsiteX45" fmla="*/ 9563 w 451750"/>
                  <a:gd name="connsiteY45" fmla="*/ 84998 h 301194"/>
                  <a:gd name="connsiteX46" fmla="*/ 83300 w 451750"/>
                  <a:gd name="connsiteY46" fmla="*/ 84998 h 301194"/>
                  <a:gd name="connsiteX47" fmla="*/ 92863 w 451750"/>
                  <a:gd name="connsiteY47" fmla="*/ 94561 h 301194"/>
                  <a:gd name="connsiteX48" fmla="*/ 92863 w 451750"/>
                  <a:gd name="connsiteY48" fmla="*/ 121634 h 301194"/>
                  <a:gd name="connsiteX49" fmla="*/ 83300 w 451750"/>
                  <a:gd name="connsiteY49" fmla="*/ 131197 h 301194"/>
                  <a:gd name="connsiteX50" fmla="*/ 9563 w 451750"/>
                  <a:gd name="connsiteY50" fmla="*/ 131197 h 301194"/>
                  <a:gd name="connsiteX51" fmla="*/ 0 w 451750"/>
                  <a:gd name="connsiteY51" fmla="*/ 121634 h 301194"/>
                  <a:gd name="connsiteX52" fmla="*/ 0 w 451750"/>
                  <a:gd name="connsiteY52" fmla="*/ 94561 h 301194"/>
                  <a:gd name="connsiteX53" fmla="*/ 9563 w 451750"/>
                  <a:gd name="connsiteY53" fmla="*/ 84998 h 301194"/>
                  <a:gd name="connsiteX54" fmla="*/ 9564 w 451750"/>
                  <a:gd name="connsiteY54" fmla="*/ 1 h 301194"/>
                  <a:gd name="connsiteX55" fmla="*/ 83301 w 451750"/>
                  <a:gd name="connsiteY55" fmla="*/ 1 h 301194"/>
                  <a:gd name="connsiteX56" fmla="*/ 92864 w 451750"/>
                  <a:gd name="connsiteY56" fmla="*/ 9564 h 301194"/>
                  <a:gd name="connsiteX57" fmla="*/ 92864 w 451750"/>
                  <a:gd name="connsiteY57" fmla="*/ 36637 h 301194"/>
                  <a:gd name="connsiteX58" fmla="*/ 83301 w 451750"/>
                  <a:gd name="connsiteY58" fmla="*/ 46200 h 301194"/>
                  <a:gd name="connsiteX59" fmla="*/ 9564 w 451750"/>
                  <a:gd name="connsiteY59" fmla="*/ 46200 h 301194"/>
                  <a:gd name="connsiteX60" fmla="*/ 1 w 451750"/>
                  <a:gd name="connsiteY60" fmla="*/ 36637 h 301194"/>
                  <a:gd name="connsiteX61" fmla="*/ 1 w 451750"/>
                  <a:gd name="connsiteY61" fmla="*/ 9564 h 301194"/>
                  <a:gd name="connsiteX62" fmla="*/ 9564 w 451750"/>
                  <a:gd name="connsiteY62" fmla="*/ 1 h 301194"/>
                  <a:gd name="connsiteX63" fmla="*/ 146906 w 451750"/>
                  <a:gd name="connsiteY63" fmla="*/ 0 h 301194"/>
                  <a:gd name="connsiteX64" fmla="*/ 442187 w 451750"/>
                  <a:gd name="connsiteY64" fmla="*/ 0 h 301194"/>
                  <a:gd name="connsiteX65" fmla="*/ 451750 w 451750"/>
                  <a:gd name="connsiteY65" fmla="*/ 9563 h 301194"/>
                  <a:gd name="connsiteX66" fmla="*/ 451750 w 451750"/>
                  <a:gd name="connsiteY66" fmla="*/ 36636 h 301194"/>
                  <a:gd name="connsiteX67" fmla="*/ 442187 w 451750"/>
                  <a:gd name="connsiteY67" fmla="*/ 46199 h 301194"/>
                  <a:gd name="connsiteX68" fmla="*/ 146906 w 451750"/>
                  <a:gd name="connsiteY68" fmla="*/ 46199 h 301194"/>
                  <a:gd name="connsiteX69" fmla="*/ 137343 w 451750"/>
                  <a:gd name="connsiteY69" fmla="*/ 36636 h 301194"/>
                  <a:gd name="connsiteX70" fmla="*/ 137343 w 451750"/>
                  <a:gd name="connsiteY70" fmla="*/ 9563 h 301194"/>
                  <a:gd name="connsiteX71" fmla="*/ 146906 w 451750"/>
                  <a:gd name="connsiteY71" fmla="*/ 0 h 30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1750" h="301194">
                    <a:moveTo>
                      <a:pt x="146903" y="254995"/>
                    </a:moveTo>
                    <a:lnTo>
                      <a:pt x="442184" y="254995"/>
                    </a:lnTo>
                    <a:cubicBezTo>
                      <a:pt x="447465" y="254995"/>
                      <a:pt x="451747" y="259277"/>
                      <a:pt x="451747" y="264558"/>
                    </a:cubicBezTo>
                    <a:lnTo>
                      <a:pt x="451747" y="291631"/>
                    </a:lnTo>
                    <a:cubicBezTo>
                      <a:pt x="451747" y="296912"/>
                      <a:pt x="447465" y="301194"/>
                      <a:pt x="442184" y="301194"/>
                    </a:cubicBezTo>
                    <a:lnTo>
                      <a:pt x="146903" y="301194"/>
                    </a:lnTo>
                    <a:cubicBezTo>
                      <a:pt x="141622" y="301194"/>
                      <a:pt x="137340" y="296912"/>
                      <a:pt x="137340" y="291631"/>
                    </a:cubicBezTo>
                    <a:lnTo>
                      <a:pt x="137340" y="264558"/>
                    </a:lnTo>
                    <a:cubicBezTo>
                      <a:pt x="137340" y="259277"/>
                      <a:pt x="141622" y="254995"/>
                      <a:pt x="146903" y="254995"/>
                    </a:cubicBezTo>
                    <a:close/>
                    <a:moveTo>
                      <a:pt x="9563" y="254995"/>
                    </a:moveTo>
                    <a:lnTo>
                      <a:pt x="83300" y="254995"/>
                    </a:lnTo>
                    <a:cubicBezTo>
                      <a:pt x="88581" y="254995"/>
                      <a:pt x="92863" y="259277"/>
                      <a:pt x="92863" y="264558"/>
                    </a:cubicBezTo>
                    <a:lnTo>
                      <a:pt x="92863" y="291631"/>
                    </a:lnTo>
                    <a:cubicBezTo>
                      <a:pt x="92863" y="296912"/>
                      <a:pt x="88581" y="301194"/>
                      <a:pt x="83300" y="301194"/>
                    </a:cubicBezTo>
                    <a:lnTo>
                      <a:pt x="9563" y="301194"/>
                    </a:lnTo>
                    <a:cubicBezTo>
                      <a:pt x="4282" y="301194"/>
                      <a:pt x="0" y="296912"/>
                      <a:pt x="0" y="291631"/>
                    </a:cubicBezTo>
                    <a:lnTo>
                      <a:pt x="0" y="264558"/>
                    </a:lnTo>
                    <a:cubicBezTo>
                      <a:pt x="0" y="259277"/>
                      <a:pt x="4282" y="254995"/>
                      <a:pt x="9563" y="254995"/>
                    </a:cubicBezTo>
                    <a:close/>
                    <a:moveTo>
                      <a:pt x="146904" y="169997"/>
                    </a:moveTo>
                    <a:lnTo>
                      <a:pt x="442185" y="169997"/>
                    </a:lnTo>
                    <a:cubicBezTo>
                      <a:pt x="447466" y="169997"/>
                      <a:pt x="451748" y="174279"/>
                      <a:pt x="451748" y="179560"/>
                    </a:cubicBezTo>
                    <a:lnTo>
                      <a:pt x="451748" y="206633"/>
                    </a:lnTo>
                    <a:cubicBezTo>
                      <a:pt x="451748" y="211914"/>
                      <a:pt x="447466" y="216196"/>
                      <a:pt x="442185" y="216196"/>
                    </a:cubicBezTo>
                    <a:lnTo>
                      <a:pt x="146904" y="216196"/>
                    </a:lnTo>
                    <a:cubicBezTo>
                      <a:pt x="141623" y="216196"/>
                      <a:pt x="137341" y="211914"/>
                      <a:pt x="137341" y="206633"/>
                    </a:cubicBezTo>
                    <a:lnTo>
                      <a:pt x="137341" y="179560"/>
                    </a:lnTo>
                    <a:cubicBezTo>
                      <a:pt x="137341" y="174279"/>
                      <a:pt x="141623" y="169997"/>
                      <a:pt x="146904" y="169997"/>
                    </a:cubicBezTo>
                    <a:close/>
                    <a:moveTo>
                      <a:pt x="9563" y="169997"/>
                    </a:moveTo>
                    <a:lnTo>
                      <a:pt x="83300" y="169997"/>
                    </a:lnTo>
                    <a:cubicBezTo>
                      <a:pt x="88581" y="169997"/>
                      <a:pt x="92863" y="174279"/>
                      <a:pt x="92863" y="179560"/>
                    </a:cubicBezTo>
                    <a:lnTo>
                      <a:pt x="92863" y="206633"/>
                    </a:lnTo>
                    <a:cubicBezTo>
                      <a:pt x="92863" y="211914"/>
                      <a:pt x="88581" y="216196"/>
                      <a:pt x="83300" y="216196"/>
                    </a:cubicBezTo>
                    <a:lnTo>
                      <a:pt x="9563" y="216196"/>
                    </a:lnTo>
                    <a:cubicBezTo>
                      <a:pt x="4282" y="216196"/>
                      <a:pt x="0" y="211914"/>
                      <a:pt x="0" y="206633"/>
                    </a:cubicBezTo>
                    <a:lnTo>
                      <a:pt x="0" y="179560"/>
                    </a:lnTo>
                    <a:cubicBezTo>
                      <a:pt x="0" y="174279"/>
                      <a:pt x="4282" y="169997"/>
                      <a:pt x="9563" y="169997"/>
                    </a:cubicBezTo>
                    <a:close/>
                    <a:moveTo>
                      <a:pt x="146903" y="84998"/>
                    </a:moveTo>
                    <a:lnTo>
                      <a:pt x="442184" y="84998"/>
                    </a:lnTo>
                    <a:cubicBezTo>
                      <a:pt x="447465" y="84998"/>
                      <a:pt x="451747" y="89280"/>
                      <a:pt x="451747" y="94561"/>
                    </a:cubicBezTo>
                    <a:lnTo>
                      <a:pt x="451747" y="121634"/>
                    </a:lnTo>
                    <a:cubicBezTo>
                      <a:pt x="451747" y="126915"/>
                      <a:pt x="447465" y="131197"/>
                      <a:pt x="442184" y="131197"/>
                    </a:cubicBezTo>
                    <a:lnTo>
                      <a:pt x="146903" y="131197"/>
                    </a:lnTo>
                    <a:cubicBezTo>
                      <a:pt x="141622" y="131197"/>
                      <a:pt x="137340" y="126915"/>
                      <a:pt x="137340" y="121634"/>
                    </a:cubicBezTo>
                    <a:lnTo>
                      <a:pt x="137340" y="94561"/>
                    </a:lnTo>
                    <a:cubicBezTo>
                      <a:pt x="137340" y="89280"/>
                      <a:pt x="141622" y="84998"/>
                      <a:pt x="146903" y="84998"/>
                    </a:cubicBezTo>
                    <a:close/>
                    <a:moveTo>
                      <a:pt x="9563" y="84998"/>
                    </a:moveTo>
                    <a:lnTo>
                      <a:pt x="83300" y="84998"/>
                    </a:lnTo>
                    <a:cubicBezTo>
                      <a:pt x="88581" y="84998"/>
                      <a:pt x="92863" y="89280"/>
                      <a:pt x="92863" y="94561"/>
                    </a:cubicBezTo>
                    <a:lnTo>
                      <a:pt x="92863" y="121634"/>
                    </a:lnTo>
                    <a:cubicBezTo>
                      <a:pt x="92863" y="126915"/>
                      <a:pt x="88581" y="131197"/>
                      <a:pt x="83300" y="131197"/>
                    </a:cubicBezTo>
                    <a:lnTo>
                      <a:pt x="9563" y="131197"/>
                    </a:lnTo>
                    <a:cubicBezTo>
                      <a:pt x="4282" y="131197"/>
                      <a:pt x="0" y="126915"/>
                      <a:pt x="0" y="121634"/>
                    </a:cubicBezTo>
                    <a:lnTo>
                      <a:pt x="0" y="94561"/>
                    </a:lnTo>
                    <a:cubicBezTo>
                      <a:pt x="0" y="89280"/>
                      <a:pt x="4282" y="84998"/>
                      <a:pt x="9563" y="84998"/>
                    </a:cubicBezTo>
                    <a:close/>
                    <a:moveTo>
                      <a:pt x="9564" y="1"/>
                    </a:moveTo>
                    <a:lnTo>
                      <a:pt x="83301" y="1"/>
                    </a:lnTo>
                    <a:cubicBezTo>
                      <a:pt x="88582" y="1"/>
                      <a:pt x="92864" y="4283"/>
                      <a:pt x="92864" y="9564"/>
                    </a:cubicBezTo>
                    <a:lnTo>
                      <a:pt x="92864" y="36637"/>
                    </a:lnTo>
                    <a:cubicBezTo>
                      <a:pt x="92864" y="41918"/>
                      <a:pt x="88582" y="46200"/>
                      <a:pt x="83301" y="46200"/>
                    </a:cubicBezTo>
                    <a:lnTo>
                      <a:pt x="9564" y="46200"/>
                    </a:lnTo>
                    <a:cubicBezTo>
                      <a:pt x="4283" y="46200"/>
                      <a:pt x="1" y="41918"/>
                      <a:pt x="1" y="36637"/>
                    </a:cubicBezTo>
                    <a:lnTo>
                      <a:pt x="1" y="9564"/>
                    </a:lnTo>
                    <a:cubicBezTo>
                      <a:pt x="1" y="4283"/>
                      <a:pt x="4283" y="1"/>
                      <a:pt x="9564" y="1"/>
                    </a:cubicBezTo>
                    <a:close/>
                    <a:moveTo>
                      <a:pt x="146906" y="0"/>
                    </a:moveTo>
                    <a:lnTo>
                      <a:pt x="442187" y="0"/>
                    </a:lnTo>
                    <a:cubicBezTo>
                      <a:pt x="447468" y="0"/>
                      <a:pt x="451750" y="4282"/>
                      <a:pt x="451750" y="9563"/>
                    </a:cubicBezTo>
                    <a:lnTo>
                      <a:pt x="451750" y="36636"/>
                    </a:lnTo>
                    <a:cubicBezTo>
                      <a:pt x="451750" y="41917"/>
                      <a:pt x="447468" y="46199"/>
                      <a:pt x="442187" y="46199"/>
                    </a:cubicBezTo>
                    <a:lnTo>
                      <a:pt x="146906" y="46199"/>
                    </a:lnTo>
                    <a:cubicBezTo>
                      <a:pt x="141625" y="46199"/>
                      <a:pt x="137343" y="41917"/>
                      <a:pt x="137343" y="36636"/>
                    </a:cubicBezTo>
                    <a:lnTo>
                      <a:pt x="137343" y="9563"/>
                    </a:lnTo>
                    <a:cubicBezTo>
                      <a:pt x="137343" y="4282"/>
                      <a:pt x="141625" y="0"/>
                      <a:pt x="146906"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B1C1D08F-467E-4F4C-B0AF-C20AD1A8D792}"/>
                  </a:ext>
                </a:extLst>
              </p:cNvPr>
              <p:cNvSpPr/>
              <p:nvPr/>
            </p:nvSpPr>
            <p:spPr>
              <a:xfrm>
                <a:off x="12066277" y="3822357"/>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8697A9B-A2FC-45AD-A979-5A21E9B9D288}"/>
                  </a:ext>
                </a:extLst>
              </p:cNvPr>
              <p:cNvSpPr/>
              <p:nvPr/>
            </p:nvSpPr>
            <p:spPr>
              <a:xfrm>
                <a:off x="12140596" y="3858434"/>
                <a:ext cx="394645" cy="307976"/>
              </a:xfrm>
              <a:custGeom>
                <a:avLst/>
                <a:gdLst>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343 h 700878"/>
                  <a:gd name="connsiteX1" fmla="*/ 62563 w 785813"/>
                  <a:gd name="connsiteY1" fmla="*/ 487817 h 700878"/>
                  <a:gd name="connsiteX2" fmla="*/ 88205 w 785813"/>
                  <a:gd name="connsiteY2" fmla="*/ 449038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262 h 700797"/>
                  <a:gd name="connsiteX1" fmla="*/ 62563 w 785813"/>
                  <a:gd name="connsiteY1" fmla="*/ 487736 h 700797"/>
                  <a:gd name="connsiteX2" fmla="*/ 88205 w 785813"/>
                  <a:gd name="connsiteY2" fmla="*/ 448957 h 700797"/>
                  <a:gd name="connsiteX3" fmla="*/ 206794 w 785813"/>
                  <a:gd name="connsiteY3" fmla="*/ 525933 h 700797"/>
                  <a:gd name="connsiteX4" fmla="*/ 204788 w 785813"/>
                  <a:gd name="connsiteY4" fmla="*/ 1006 h 700797"/>
                  <a:gd name="connsiteX5" fmla="*/ 290513 w 785813"/>
                  <a:gd name="connsiteY5" fmla="*/ 686806 h 700797"/>
                  <a:gd name="connsiteX6" fmla="*/ 447675 w 785813"/>
                  <a:gd name="connsiteY6" fmla="*/ 451062 h 700797"/>
                  <a:gd name="connsiteX7" fmla="*/ 581025 w 785813"/>
                  <a:gd name="connsiteY7" fmla="*/ 310568 h 700797"/>
                  <a:gd name="connsiteX8" fmla="*/ 745331 w 785813"/>
                  <a:gd name="connsiteY8" fmla="*/ 422487 h 700797"/>
                  <a:gd name="connsiteX9" fmla="*/ 785813 w 785813"/>
                  <a:gd name="connsiteY9" fmla="*/ 448681 h 700797"/>
                  <a:gd name="connsiteX0" fmla="*/ 0 w 785813"/>
                  <a:gd name="connsiteY0" fmla="*/ 527247 h 700782"/>
                  <a:gd name="connsiteX1" fmla="*/ 62563 w 785813"/>
                  <a:gd name="connsiteY1" fmla="*/ 487721 h 700782"/>
                  <a:gd name="connsiteX2" fmla="*/ 88205 w 785813"/>
                  <a:gd name="connsiteY2" fmla="*/ 448942 h 700782"/>
                  <a:gd name="connsiteX3" fmla="*/ 206794 w 785813"/>
                  <a:gd name="connsiteY3" fmla="*/ 525918 h 700782"/>
                  <a:gd name="connsiteX4" fmla="*/ 204788 w 785813"/>
                  <a:gd name="connsiteY4" fmla="*/ 991 h 700782"/>
                  <a:gd name="connsiteX5" fmla="*/ 290513 w 785813"/>
                  <a:gd name="connsiteY5" fmla="*/ 686791 h 700782"/>
                  <a:gd name="connsiteX6" fmla="*/ 447675 w 785813"/>
                  <a:gd name="connsiteY6" fmla="*/ 451047 h 700782"/>
                  <a:gd name="connsiteX7" fmla="*/ 581025 w 785813"/>
                  <a:gd name="connsiteY7" fmla="*/ 310553 h 700782"/>
                  <a:gd name="connsiteX8" fmla="*/ 745331 w 785813"/>
                  <a:gd name="connsiteY8" fmla="*/ 422472 h 700782"/>
                  <a:gd name="connsiteX9" fmla="*/ 785813 w 785813"/>
                  <a:gd name="connsiteY9" fmla="*/ 448666 h 700782"/>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57 h 700892"/>
                  <a:gd name="connsiteX1" fmla="*/ 62563 w 785813"/>
                  <a:gd name="connsiteY1" fmla="*/ 487831 h 700892"/>
                  <a:gd name="connsiteX2" fmla="*/ 91915 w 785813"/>
                  <a:gd name="connsiteY2" fmla="*/ 447198 h 700892"/>
                  <a:gd name="connsiteX3" fmla="*/ 204011 w 785813"/>
                  <a:gd name="connsiteY3" fmla="*/ 525100 h 700892"/>
                  <a:gd name="connsiteX4" fmla="*/ 204788 w 785813"/>
                  <a:gd name="connsiteY4" fmla="*/ 1101 h 700892"/>
                  <a:gd name="connsiteX5" fmla="*/ 290513 w 785813"/>
                  <a:gd name="connsiteY5" fmla="*/ 686901 h 700892"/>
                  <a:gd name="connsiteX6" fmla="*/ 447675 w 785813"/>
                  <a:gd name="connsiteY6" fmla="*/ 451157 h 700892"/>
                  <a:gd name="connsiteX7" fmla="*/ 581025 w 785813"/>
                  <a:gd name="connsiteY7" fmla="*/ 310663 h 700892"/>
                  <a:gd name="connsiteX8" fmla="*/ 745331 w 785813"/>
                  <a:gd name="connsiteY8" fmla="*/ 422582 h 700892"/>
                  <a:gd name="connsiteX9" fmla="*/ 785813 w 785813"/>
                  <a:gd name="connsiteY9" fmla="*/ 448776 h 700892"/>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47675 w 785813"/>
                  <a:gd name="connsiteY6" fmla="*/ 450056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85340 h 744884"/>
                  <a:gd name="connsiteX1" fmla="*/ 62563 w 791379"/>
                  <a:gd name="connsiteY1" fmla="*/ 545814 h 744884"/>
                  <a:gd name="connsiteX2" fmla="*/ 91915 w 791379"/>
                  <a:gd name="connsiteY2" fmla="*/ 505181 h 744884"/>
                  <a:gd name="connsiteX3" fmla="*/ 204011 w 791379"/>
                  <a:gd name="connsiteY3" fmla="*/ 583083 h 744884"/>
                  <a:gd name="connsiteX4" fmla="*/ 204788 w 791379"/>
                  <a:gd name="connsiteY4" fmla="*/ 59084 h 744884"/>
                  <a:gd name="connsiteX5" fmla="*/ 211293 w 791379"/>
                  <a:gd name="connsiteY5" fmla="*/ 89141 h 744884"/>
                  <a:gd name="connsiteX6" fmla="*/ 290513 w 791379"/>
                  <a:gd name="connsiteY6" fmla="*/ 744884 h 744884"/>
                  <a:gd name="connsiteX7" fmla="*/ 481994 w 791379"/>
                  <a:gd name="connsiteY7" fmla="*/ 522126 h 744884"/>
                  <a:gd name="connsiteX8" fmla="*/ 603286 w 791379"/>
                  <a:gd name="connsiteY8" fmla="*/ 351023 h 744884"/>
                  <a:gd name="connsiteX9" fmla="*/ 693389 w 791379"/>
                  <a:gd name="connsiteY9" fmla="*/ 466652 h 744884"/>
                  <a:gd name="connsiteX10" fmla="*/ 791379 w 791379"/>
                  <a:gd name="connsiteY10" fmla="*/ 512324 h 744884"/>
                  <a:gd name="connsiteX0" fmla="*/ 0 w 791379"/>
                  <a:gd name="connsiteY0" fmla="*/ 554003 h 713547"/>
                  <a:gd name="connsiteX1" fmla="*/ 62563 w 791379"/>
                  <a:gd name="connsiteY1" fmla="*/ 514477 h 713547"/>
                  <a:gd name="connsiteX2" fmla="*/ 91915 w 791379"/>
                  <a:gd name="connsiteY2" fmla="*/ 473844 h 713547"/>
                  <a:gd name="connsiteX3" fmla="*/ 204011 w 791379"/>
                  <a:gd name="connsiteY3" fmla="*/ 551746 h 713547"/>
                  <a:gd name="connsiteX4" fmla="*/ 207463 w 791379"/>
                  <a:gd name="connsiteY4" fmla="*/ 102636 h 713547"/>
                  <a:gd name="connsiteX5" fmla="*/ 211293 w 791379"/>
                  <a:gd name="connsiteY5" fmla="*/ 57804 h 713547"/>
                  <a:gd name="connsiteX6" fmla="*/ 290513 w 791379"/>
                  <a:gd name="connsiteY6" fmla="*/ 713547 h 713547"/>
                  <a:gd name="connsiteX7" fmla="*/ 481994 w 791379"/>
                  <a:gd name="connsiteY7" fmla="*/ 490789 h 713547"/>
                  <a:gd name="connsiteX8" fmla="*/ 603286 w 791379"/>
                  <a:gd name="connsiteY8" fmla="*/ 319686 h 713547"/>
                  <a:gd name="connsiteX9" fmla="*/ 693389 w 791379"/>
                  <a:gd name="connsiteY9" fmla="*/ 435315 h 713547"/>
                  <a:gd name="connsiteX10" fmla="*/ 791379 w 791379"/>
                  <a:gd name="connsiteY10" fmla="*/ 480987 h 713547"/>
                  <a:gd name="connsiteX0" fmla="*/ 0 w 791379"/>
                  <a:gd name="connsiteY0" fmla="*/ 541094 h 700638"/>
                  <a:gd name="connsiteX1" fmla="*/ 62563 w 791379"/>
                  <a:gd name="connsiteY1" fmla="*/ 501568 h 700638"/>
                  <a:gd name="connsiteX2" fmla="*/ 91915 w 791379"/>
                  <a:gd name="connsiteY2" fmla="*/ 460935 h 700638"/>
                  <a:gd name="connsiteX3" fmla="*/ 204011 w 791379"/>
                  <a:gd name="connsiteY3" fmla="*/ 538837 h 700638"/>
                  <a:gd name="connsiteX4" fmla="*/ 207463 w 791379"/>
                  <a:gd name="connsiteY4" fmla="*/ 89727 h 700638"/>
                  <a:gd name="connsiteX5" fmla="*/ 211293 w 791379"/>
                  <a:gd name="connsiteY5" fmla="*/ 44895 h 700638"/>
                  <a:gd name="connsiteX6" fmla="*/ 290513 w 791379"/>
                  <a:gd name="connsiteY6" fmla="*/ 700638 h 700638"/>
                  <a:gd name="connsiteX7" fmla="*/ 481994 w 791379"/>
                  <a:gd name="connsiteY7" fmla="*/ 477880 h 700638"/>
                  <a:gd name="connsiteX8" fmla="*/ 603286 w 791379"/>
                  <a:gd name="connsiteY8" fmla="*/ 306777 h 700638"/>
                  <a:gd name="connsiteX9" fmla="*/ 693389 w 791379"/>
                  <a:gd name="connsiteY9" fmla="*/ 422406 h 700638"/>
                  <a:gd name="connsiteX10" fmla="*/ 791379 w 791379"/>
                  <a:gd name="connsiteY10" fmla="*/ 468078 h 700638"/>
                  <a:gd name="connsiteX0" fmla="*/ 0 w 791379"/>
                  <a:gd name="connsiteY0" fmla="*/ 506900 h 666444"/>
                  <a:gd name="connsiteX1" fmla="*/ 62563 w 791379"/>
                  <a:gd name="connsiteY1" fmla="*/ 467374 h 666444"/>
                  <a:gd name="connsiteX2" fmla="*/ 91915 w 791379"/>
                  <a:gd name="connsiteY2" fmla="*/ 426741 h 666444"/>
                  <a:gd name="connsiteX3" fmla="*/ 204011 w 791379"/>
                  <a:gd name="connsiteY3" fmla="*/ 504643 h 666444"/>
                  <a:gd name="connsiteX4" fmla="*/ 207463 w 791379"/>
                  <a:gd name="connsiteY4" fmla="*/ 55533 h 666444"/>
                  <a:gd name="connsiteX5" fmla="*/ 218425 w 791379"/>
                  <a:gd name="connsiteY5" fmla="*/ 56169 h 666444"/>
                  <a:gd name="connsiteX6" fmla="*/ 290513 w 791379"/>
                  <a:gd name="connsiteY6" fmla="*/ 666444 h 666444"/>
                  <a:gd name="connsiteX7" fmla="*/ 481994 w 791379"/>
                  <a:gd name="connsiteY7" fmla="*/ 443686 h 666444"/>
                  <a:gd name="connsiteX8" fmla="*/ 603286 w 791379"/>
                  <a:gd name="connsiteY8" fmla="*/ 272583 h 666444"/>
                  <a:gd name="connsiteX9" fmla="*/ 693389 w 791379"/>
                  <a:gd name="connsiteY9" fmla="*/ 388212 h 666444"/>
                  <a:gd name="connsiteX10" fmla="*/ 791379 w 791379"/>
                  <a:gd name="connsiteY10" fmla="*/ 433884 h 666444"/>
                  <a:gd name="connsiteX0" fmla="*/ 0 w 791379"/>
                  <a:gd name="connsiteY0" fmla="*/ 489672 h 649216"/>
                  <a:gd name="connsiteX1" fmla="*/ 62563 w 791379"/>
                  <a:gd name="connsiteY1" fmla="*/ 450146 h 649216"/>
                  <a:gd name="connsiteX2" fmla="*/ 91915 w 791379"/>
                  <a:gd name="connsiteY2" fmla="*/ 409513 h 649216"/>
                  <a:gd name="connsiteX3" fmla="*/ 204011 w 791379"/>
                  <a:gd name="connsiteY3" fmla="*/ 487415 h 649216"/>
                  <a:gd name="connsiteX4" fmla="*/ 207463 w 791379"/>
                  <a:gd name="connsiteY4" fmla="*/ 38305 h 649216"/>
                  <a:gd name="connsiteX5" fmla="*/ 218425 w 791379"/>
                  <a:gd name="connsiteY5" fmla="*/ 38941 h 649216"/>
                  <a:gd name="connsiteX6" fmla="*/ 290513 w 791379"/>
                  <a:gd name="connsiteY6" fmla="*/ 649216 h 649216"/>
                  <a:gd name="connsiteX7" fmla="*/ 481994 w 791379"/>
                  <a:gd name="connsiteY7" fmla="*/ 426458 h 649216"/>
                  <a:gd name="connsiteX8" fmla="*/ 603286 w 791379"/>
                  <a:gd name="connsiteY8" fmla="*/ 255355 h 649216"/>
                  <a:gd name="connsiteX9" fmla="*/ 693389 w 791379"/>
                  <a:gd name="connsiteY9" fmla="*/ 370984 h 649216"/>
                  <a:gd name="connsiteX10" fmla="*/ 791379 w 791379"/>
                  <a:gd name="connsiteY10" fmla="*/ 416656 h 649216"/>
                  <a:gd name="connsiteX0" fmla="*/ 0 w 791379"/>
                  <a:gd name="connsiteY0" fmla="*/ 489672 h 665434"/>
                  <a:gd name="connsiteX1" fmla="*/ 62563 w 791379"/>
                  <a:gd name="connsiteY1" fmla="*/ 450146 h 665434"/>
                  <a:gd name="connsiteX2" fmla="*/ 91915 w 791379"/>
                  <a:gd name="connsiteY2" fmla="*/ 409513 h 665434"/>
                  <a:gd name="connsiteX3" fmla="*/ 204011 w 791379"/>
                  <a:gd name="connsiteY3" fmla="*/ 487415 h 665434"/>
                  <a:gd name="connsiteX4" fmla="*/ 207463 w 791379"/>
                  <a:gd name="connsiteY4" fmla="*/ 38305 h 665434"/>
                  <a:gd name="connsiteX5" fmla="*/ 218425 w 791379"/>
                  <a:gd name="connsiteY5" fmla="*/ 38941 h 665434"/>
                  <a:gd name="connsiteX6" fmla="*/ 267460 w 791379"/>
                  <a:gd name="connsiteY6" fmla="*/ 580102 h 665434"/>
                  <a:gd name="connsiteX7" fmla="*/ 290513 w 791379"/>
                  <a:gd name="connsiteY7" fmla="*/ 649216 h 665434"/>
                  <a:gd name="connsiteX8" fmla="*/ 481994 w 791379"/>
                  <a:gd name="connsiteY8" fmla="*/ 426458 h 665434"/>
                  <a:gd name="connsiteX9" fmla="*/ 603286 w 791379"/>
                  <a:gd name="connsiteY9" fmla="*/ 255355 h 665434"/>
                  <a:gd name="connsiteX10" fmla="*/ 693389 w 791379"/>
                  <a:gd name="connsiteY10" fmla="*/ 370984 h 665434"/>
                  <a:gd name="connsiteX11" fmla="*/ 791379 w 791379"/>
                  <a:gd name="connsiteY11" fmla="*/ 416656 h 665434"/>
                  <a:gd name="connsiteX0" fmla="*/ 0 w 791379"/>
                  <a:gd name="connsiteY0" fmla="*/ 489672 h 664647"/>
                  <a:gd name="connsiteX1" fmla="*/ 62563 w 791379"/>
                  <a:gd name="connsiteY1" fmla="*/ 450146 h 664647"/>
                  <a:gd name="connsiteX2" fmla="*/ 91915 w 791379"/>
                  <a:gd name="connsiteY2" fmla="*/ 409513 h 664647"/>
                  <a:gd name="connsiteX3" fmla="*/ 204011 w 791379"/>
                  <a:gd name="connsiteY3" fmla="*/ 487415 h 664647"/>
                  <a:gd name="connsiteX4" fmla="*/ 207463 w 791379"/>
                  <a:gd name="connsiteY4" fmla="*/ 38305 h 664647"/>
                  <a:gd name="connsiteX5" fmla="*/ 218425 w 791379"/>
                  <a:gd name="connsiteY5" fmla="*/ 38941 h 664647"/>
                  <a:gd name="connsiteX6" fmla="*/ 275484 w 791379"/>
                  <a:gd name="connsiteY6" fmla="*/ 577428 h 664647"/>
                  <a:gd name="connsiteX7" fmla="*/ 290513 w 791379"/>
                  <a:gd name="connsiteY7" fmla="*/ 649216 h 664647"/>
                  <a:gd name="connsiteX8" fmla="*/ 481994 w 791379"/>
                  <a:gd name="connsiteY8" fmla="*/ 426458 h 664647"/>
                  <a:gd name="connsiteX9" fmla="*/ 603286 w 791379"/>
                  <a:gd name="connsiteY9" fmla="*/ 255355 h 664647"/>
                  <a:gd name="connsiteX10" fmla="*/ 693389 w 791379"/>
                  <a:gd name="connsiteY10" fmla="*/ 370984 h 664647"/>
                  <a:gd name="connsiteX11" fmla="*/ 791379 w 791379"/>
                  <a:gd name="connsiteY11" fmla="*/ 416656 h 664647"/>
                  <a:gd name="connsiteX0" fmla="*/ 0 w 791379"/>
                  <a:gd name="connsiteY0" fmla="*/ 489672 h 658593"/>
                  <a:gd name="connsiteX1" fmla="*/ 62563 w 791379"/>
                  <a:gd name="connsiteY1" fmla="*/ 450146 h 658593"/>
                  <a:gd name="connsiteX2" fmla="*/ 91915 w 791379"/>
                  <a:gd name="connsiteY2" fmla="*/ 409513 h 658593"/>
                  <a:gd name="connsiteX3" fmla="*/ 204011 w 791379"/>
                  <a:gd name="connsiteY3" fmla="*/ 487415 h 658593"/>
                  <a:gd name="connsiteX4" fmla="*/ 207463 w 791379"/>
                  <a:gd name="connsiteY4" fmla="*/ 38305 h 658593"/>
                  <a:gd name="connsiteX5" fmla="*/ 218425 w 791379"/>
                  <a:gd name="connsiteY5" fmla="*/ 38941 h 658593"/>
                  <a:gd name="connsiteX6" fmla="*/ 275484 w 791379"/>
                  <a:gd name="connsiteY6" fmla="*/ 577428 h 658593"/>
                  <a:gd name="connsiteX7" fmla="*/ 290513 w 791379"/>
                  <a:gd name="connsiteY7" fmla="*/ 649216 h 658593"/>
                  <a:gd name="connsiteX8" fmla="*/ 481994 w 791379"/>
                  <a:gd name="connsiteY8" fmla="*/ 426458 h 658593"/>
                  <a:gd name="connsiteX9" fmla="*/ 603286 w 791379"/>
                  <a:gd name="connsiteY9" fmla="*/ 255355 h 658593"/>
                  <a:gd name="connsiteX10" fmla="*/ 693389 w 791379"/>
                  <a:gd name="connsiteY10" fmla="*/ 370984 h 658593"/>
                  <a:gd name="connsiteX11" fmla="*/ 791379 w 791379"/>
                  <a:gd name="connsiteY11" fmla="*/ 416656 h 658593"/>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7575"/>
                  <a:gd name="connsiteX1" fmla="*/ 62563 w 791379"/>
                  <a:gd name="connsiteY1" fmla="*/ 450146 h 627575"/>
                  <a:gd name="connsiteX2" fmla="*/ 91915 w 791379"/>
                  <a:gd name="connsiteY2" fmla="*/ 409513 h 627575"/>
                  <a:gd name="connsiteX3" fmla="*/ 204011 w 791379"/>
                  <a:gd name="connsiteY3" fmla="*/ 487415 h 627575"/>
                  <a:gd name="connsiteX4" fmla="*/ 207463 w 791379"/>
                  <a:gd name="connsiteY4" fmla="*/ 38305 h 627575"/>
                  <a:gd name="connsiteX5" fmla="*/ 218425 w 791379"/>
                  <a:gd name="connsiteY5" fmla="*/ 38941 h 627575"/>
                  <a:gd name="connsiteX6" fmla="*/ 275484 w 791379"/>
                  <a:gd name="connsiteY6" fmla="*/ 577428 h 627575"/>
                  <a:gd name="connsiteX7" fmla="*/ 309235 w 791379"/>
                  <a:gd name="connsiteY7" fmla="*/ 597507 h 627575"/>
                  <a:gd name="connsiteX8" fmla="*/ 481994 w 791379"/>
                  <a:gd name="connsiteY8" fmla="*/ 426458 h 627575"/>
                  <a:gd name="connsiteX9" fmla="*/ 603286 w 791379"/>
                  <a:gd name="connsiteY9" fmla="*/ 255355 h 627575"/>
                  <a:gd name="connsiteX10" fmla="*/ 693389 w 791379"/>
                  <a:gd name="connsiteY10" fmla="*/ 370984 h 627575"/>
                  <a:gd name="connsiteX11" fmla="*/ 791379 w 791379"/>
                  <a:gd name="connsiteY11" fmla="*/ 416656 h 627575"/>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1994 w 791379"/>
                  <a:gd name="connsiteY8" fmla="*/ 42645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12812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29123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31798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4082 h 616343"/>
                  <a:gd name="connsiteX1" fmla="*/ 62563 w 791379"/>
                  <a:gd name="connsiteY1" fmla="*/ 444556 h 616343"/>
                  <a:gd name="connsiteX2" fmla="*/ 91915 w 791379"/>
                  <a:gd name="connsiteY2" fmla="*/ 403923 h 616343"/>
                  <a:gd name="connsiteX3" fmla="*/ 195987 w 791379"/>
                  <a:gd name="connsiteY3" fmla="*/ 481825 h 616343"/>
                  <a:gd name="connsiteX4" fmla="*/ 212812 w 791379"/>
                  <a:gd name="connsiteY4" fmla="*/ 32715 h 616343"/>
                  <a:gd name="connsiteX5" fmla="*/ 231798 w 791379"/>
                  <a:gd name="connsiteY5" fmla="*/ 33351 h 616343"/>
                  <a:gd name="connsiteX6" fmla="*/ 275484 w 791379"/>
                  <a:gd name="connsiteY6" fmla="*/ 571838 h 616343"/>
                  <a:gd name="connsiteX7" fmla="*/ 308343 w 791379"/>
                  <a:gd name="connsiteY7" fmla="*/ 580327 h 616343"/>
                  <a:gd name="connsiteX8" fmla="*/ 480211 w 791379"/>
                  <a:gd name="connsiteY8" fmla="*/ 414628 h 616343"/>
                  <a:gd name="connsiteX9" fmla="*/ 603286 w 791379"/>
                  <a:gd name="connsiteY9" fmla="*/ 249765 h 616343"/>
                  <a:gd name="connsiteX10" fmla="*/ 693389 w 791379"/>
                  <a:gd name="connsiteY10" fmla="*/ 365394 h 616343"/>
                  <a:gd name="connsiteX11" fmla="*/ 791379 w 791379"/>
                  <a:gd name="connsiteY11" fmla="*/ 411066 h 616343"/>
                  <a:gd name="connsiteX0" fmla="*/ 0 w 791379"/>
                  <a:gd name="connsiteY0" fmla="*/ 486297 h 618558"/>
                  <a:gd name="connsiteX1" fmla="*/ 62563 w 791379"/>
                  <a:gd name="connsiteY1" fmla="*/ 446771 h 618558"/>
                  <a:gd name="connsiteX2" fmla="*/ 91915 w 791379"/>
                  <a:gd name="connsiteY2" fmla="*/ 406138 h 618558"/>
                  <a:gd name="connsiteX3" fmla="*/ 195987 w 791379"/>
                  <a:gd name="connsiteY3" fmla="*/ 484040 h 618558"/>
                  <a:gd name="connsiteX4" fmla="*/ 212812 w 791379"/>
                  <a:gd name="connsiteY4" fmla="*/ 34930 h 618558"/>
                  <a:gd name="connsiteX5" fmla="*/ 231798 w 791379"/>
                  <a:gd name="connsiteY5" fmla="*/ 35566 h 618558"/>
                  <a:gd name="connsiteX6" fmla="*/ 275484 w 791379"/>
                  <a:gd name="connsiteY6" fmla="*/ 574053 h 618558"/>
                  <a:gd name="connsiteX7" fmla="*/ 308343 w 791379"/>
                  <a:gd name="connsiteY7" fmla="*/ 582542 h 618558"/>
                  <a:gd name="connsiteX8" fmla="*/ 480211 w 791379"/>
                  <a:gd name="connsiteY8" fmla="*/ 416843 h 618558"/>
                  <a:gd name="connsiteX9" fmla="*/ 603286 w 791379"/>
                  <a:gd name="connsiteY9" fmla="*/ 251980 h 618558"/>
                  <a:gd name="connsiteX10" fmla="*/ 693389 w 791379"/>
                  <a:gd name="connsiteY10" fmla="*/ 367609 h 618558"/>
                  <a:gd name="connsiteX11" fmla="*/ 791379 w 791379"/>
                  <a:gd name="connsiteY11" fmla="*/ 413281 h 618558"/>
                  <a:gd name="connsiteX0" fmla="*/ 0 w 791379"/>
                  <a:gd name="connsiteY0" fmla="*/ 486297 h 617583"/>
                  <a:gd name="connsiteX1" fmla="*/ 62563 w 791379"/>
                  <a:gd name="connsiteY1" fmla="*/ 446771 h 617583"/>
                  <a:gd name="connsiteX2" fmla="*/ 91915 w 791379"/>
                  <a:gd name="connsiteY2" fmla="*/ 406138 h 617583"/>
                  <a:gd name="connsiteX3" fmla="*/ 195987 w 791379"/>
                  <a:gd name="connsiteY3" fmla="*/ 484040 h 617583"/>
                  <a:gd name="connsiteX4" fmla="*/ 212812 w 791379"/>
                  <a:gd name="connsiteY4" fmla="*/ 34930 h 617583"/>
                  <a:gd name="connsiteX5" fmla="*/ 231798 w 791379"/>
                  <a:gd name="connsiteY5" fmla="*/ 35566 h 617583"/>
                  <a:gd name="connsiteX6" fmla="*/ 279942 w 791379"/>
                  <a:gd name="connsiteY6" fmla="*/ 572270 h 617583"/>
                  <a:gd name="connsiteX7" fmla="*/ 308343 w 791379"/>
                  <a:gd name="connsiteY7" fmla="*/ 582542 h 617583"/>
                  <a:gd name="connsiteX8" fmla="*/ 480211 w 791379"/>
                  <a:gd name="connsiteY8" fmla="*/ 416843 h 617583"/>
                  <a:gd name="connsiteX9" fmla="*/ 603286 w 791379"/>
                  <a:gd name="connsiteY9" fmla="*/ 251980 h 617583"/>
                  <a:gd name="connsiteX10" fmla="*/ 693389 w 791379"/>
                  <a:gd name="connsiteY10" fmla="*/ 367609 h 617583"/>
                  <a:gd name="connsiteX11" fmla="*/ 791379 w 791379"/>
                  <a:gd name="connsiteY11" fmla="*/ 413281 h 6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379" h="617583">
                    <a:moveTo>
                      <a:pt x="0" y="486297"/>
                    </a:moveTo>
                    <a:cubicBezTo>
                      <a:pt x="25399" y="486200"/>
                      <a:pt x="40751" y="485019"/>
                      <a:pt x="62563" y="446771"/>
                    </a:cubicBezTo>
                    <a:cubicBezTo>
                      <a:pt x="73244" y="426146"/>
                      <a:pt x="71587" y="408120"/>
                      <a:pt x="91915" y="406138"/>
                    </a:cubicBezTo>
                    <a:cubicBezTo>
                      <a:pt x="118735" y="403228"/>
                      <a:pt x="142855" y="528863"/>
                      <a:pt x="195987" y="484040"/>
                    </a:cubicBezTo>
                    <a:cubicBezTo>
                      <a:pt x="225606" y="441712"/>
                      <a:pt x="205815" y="120194"/>
                      <a:pt x="212812" y="34930"/>
                    </a:cubicBezTo>
                    <a:cubicBezTo>
                      <a:pt x="211352" y="11447"/>
                      <a:pt x="226425" y="-30591"/>
                      <a:pt x="231798" y="35566"/>
                    </a:cubicBezTo>
                    <a:cubicBezTo>
                      <a:pt x="241797" y="125865"/>
                      <a:pt x="267927" y="470558"/>
                      <a:pt x="279942" y="572270"/>
                    </a:cubicBezTo>
                    <a:cubicBezTo>
                      <a:pt x="285717" y="641887"/>
                      <a:pt x="304682" y="619739"/>
                      <a:pt x="308343" y="582542"/>
                    </a:cubicBezTo>
                    <a:cubicBezTo>
                      <a:pt x="326320" y="385074"/>
                      <a:pt x="431054" y="471937"/>
                      <a:pt x="480211" y="416843"/>
                    </a:cubicBezTo>
                    <a:cubicBezTo>
                      <a:pt x="529368" y="361749"/>
                      <a:pt x="567756" y="260186"/>
                      <a:pt x="603286" y="251980"/>
                    </a:cubicBezTo>
                    <a:cubicBezTo>
                      <a:pt x="638816" y="243774"/>
                      <a:pt x="659258" y="344590"/>
                      <a:pt x="693389" y="367609"/>
                    </a:cubicBezTo>
                    <a:cubicBezTo>
                      <a:pt x="726593" y="396193"/>
                      <a:pt x="757594" y="408910"/>
                      <a:pt x="791379" y="413281"/>
                    </a:cubicBezTo>
                  </a:path>
                </a:pathLst>
              </a:custGeom>
              <a:noFill/>
              <a:ln w="15875">
                <a:gradFill>
                  <a:gsLst>
                    <a:gs pos="23000">
                      <a:schemeClr val="accent3"/>
                    </a:gs>
                    <a:gs pos="0">
                      <a:schemeClr val="bg1">
                        <a:alpha val="0"/>
                      </a:schemeClr>
                    </a:gs>
                    <a:gs pos="100000">
                      <a:schemeClr val="accent3"/>
                    </a:gs>
                  </a:gsLst>
                  <a:lin ang="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EC8AAE8-6ADD-4057-BF4C-CF14198E5BFE}"/>
                  </a:ext>
                </a:extLst>
              </p:cNvPr>
              <p:cNvSpPr/>
              <p:nvPr/>
            </p:nvSpPr>
            <p:spPr>
              <a:xfrm>
                <a:off x="11505753" y="4304075"/>
                <a:ext cx="180803" cy="1808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ross 36">
                <a:extLst>
                  <a:ext uri="{FF2B5EF4-FFF2-40B4-BE49-F238E27FC236}">
                    <a16:creationId xmlns:a16="http://schemas.microsoft.com/office/drawing/2014/main" id="{FF4B4872-E9E1-413E-A422-73074CA0B2FB}"/>
                  </a:ext>
                </a:extLst>
              </p:cNvPr>
              <p:cNvSpPr/>
              <p:nvPr/>
            </p:nvSpPr>
            <p:spPr>
              <a:xfrm>
                <a:off x="11535888" y="4334209"/>
                <a:ext cx="120536" cy="120536"/>
              </a:xfrm>
              <a:prstGeom prst="plus">
                <a:avLst>
                  <a:gd name="adj" fmla="val 363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D1EEC79-1FAB-49A6-96F8-717493AD41F9}"/>
                  </a:ext>
                </a:extLst>
              </p:cNvPr>
              <p:cNvSpPr/>
              <p:nvPr/>
            </p:nvSpPr>
            <p:spPr>
              <a:xfrm>
                <a:off x="11745842" y="4314812"/>
                <a:ext cx="43935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59AAEE6-C66E-4B51-97AA-DA1C488BB058}"/>
                  </a:ext>
                </a:extLst>
              </p:cNvPr>
              <p:cNvSpPr/>
              <p:nvPr/>
            </p:nvSpPr>
            <p:spPr>
              <a:xfrm>
                <a:off x="12244484" y="4314810"/>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FB4DD35-261F-4E7E-9F22-64E4210B5EC8}"/>
                  </a:ext>
                </a:extLst>
              </p:cNvPr>
              <p:cNvSpPr/>
              <p:nvPr/>
            </p:nvSpPr>
            <p:spPr>
              <a:xfrm>
                <a:off x="11745842" y="4399539"/>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CE9A754-9988-463E-9CD3-0AB194B7E906}"/>
                  </a:ext>
                </a:extLst>
              </p:cNvPr>
              <p:cNvSpPr/>
              <p:nvPr/>
            </p:nvSpPr>
            <p:spPr>
              <a:xfrm>
                <a:off x="12030922" y="4398532"/>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Shape 128">
                <a:extLst>
                  <a:ext uri="{FF2B5EF4-FFF2-40B4-BE49-F238E27FC236}">
                    <a16:creationId xmlns:a16="http://schemas.microsoft.com/office/drawing/2014/main" id="{35A27D59-4B1B-4AAB-96C6-972F36235152}"/>
                  </a:ext>
                </a:extLst>
              </p:cNvPr>
              <p:cNvSpPr/>
              <p:nvPr/>
            </p:nvSpPr>
            <p:spPr>
              <a:xfrm>
                <a:off x="11772627" y="4331149"/>
                <a:ext cx="686368" cy="105236"/>
              </a:xfrm>
              <a:custGeom>
                <a:avLst/>
                <a:gdLst>
                  <a:gd name="connsiteX0" fmla="*/ 153859 w 686368"/>
                  <a:gd name="connsiteY0" fmla="*/ 84729 h 105236"/>
                  <a:gd name="connsiteX1" fmla="*/ 183481 w 686368"/>
                  <a:gd name="connsiteY1" fmla="*/ 84729 h 105236"/>
                  <a:gd name="connsiteX2" fmla="*/ 187726 w 686368"/>
                  <a:gd name="connsiteY2" fmla="*/ 88974 h 105236"/>
                  <a:gd name="connsiteX3" fmla="*/ 187726 w 686368"/>
                  <a:gd name="connsiteY3" fmla="*/ 100991 h 105236"/>
                  <a:gd name="connsiteX4" fmla="*/ 183481 w 686368"/>
                  <a:gd name="connsiteY4" fmla="*/ 105236 h 105236"/>
                  <a:gd name="connsiteX5" fmla="*/ 153859 w 686368"/>
                  <a:gd name="connsiteY5" fmla="*/ 105236 h 105236"/>
                  <a:gd name="connsiteX6" fmla="*/ 149614 w 686368"/>
                  <a:gd name="connsiteY6" fmla="*/ 100991 h 105236"/>
                  <a:gd name="connsiteX7" fmla="*/ 149614 w 686368"/>
                  <a:gd name="connsiteY7" fmla="*/ 88974 h 105236"/>
                  <a:gd name="connsiteX8" fmla="*/ 153859 w 686368"/>
                  <a:gd name="connsiteY8" fmla="*/ 84729 h 105236"/>
                  <a:gd name="connsiteX9" fmla="*/ 4245 w 686368"/>
                  <a:gd name="connsiteY9" fmla="*/ 84729 h 105236"/>
                  <a:gd name="connsiteX10" fmla="*/ 114508 w 686368"/>
                  <a:gd name="connsiteY10" fmla="*/ 84729 h 105236"/>
                  <a:gd name="connsiteX11" fmla="*/ 118753 w 686368"/>
                  <a:gd name="connsiteY11" fmla="*/ 88974 h 105236"/>
                  <a:gd name="connsiteX12" fmla="*/ 118753 w 686368"/>
                  <a:gd name="connsiteY12" fmla="*/ 100991 h 105236"/>
                  <a:gd name="connsiteX13" fmla="*/ 114508 w 686368"/>
                  <a:gd name="connsiteY13" fmla="*/ 105236 h 105236"/>
                  <a:gd name="connsiteX14" fmla="*/ 4245 w 686368"/>
                  <a:gd name="connsiteY14" fmla="*/ 105236 h 105236"/>
                  <a:gd name="connsiteX15" fmla="*/ 0 w 686368"/>
                  <a:gd name="connsiteY15" fmla="*/ 100991 h 105236"/>
                  <a:gd name="connsiteX16" fmla="*/ 0 w 686368"/>
                  <a:gd name="connsiteY16" fmla="*/ 88974 h 105236"/>
                  <a:gd name="connsiteX17" fmla="*/ 4245 w 686368"/>
                  <a:gd name="connsiteY17" fmla="*/ 84729 h 105236"/>
                  <a:gd name="connsiteX18" fmla="*/ 438939 w 686368"/>
                  <a:gd name="connsiteY18" fmla="*/ 83722 h 105236"/>
                  <a:gd name="connsiteX19" fmla="*/ 468561 w 686368"/>
                  <a:gd name="connsiteY19" fmla="*/ 83722 h 105236"/>
                  <a:gd name="connsiteX20" fmla="*/ 472806 w 686368"/>
                  <a:gd name="connsiteY20" fmla="*/ 87967 h 105236"/>
                  <a:gd name="connsiteX21" fmla="*/ 472806 w 686368"/>
                  <a:gd name="connsiteY21" fmla="*/ 99984 h 105236"/>
                  <a:gd name="connsiteX22" fmla="*/ 468561 w 686368"/>
                  <a:gd name="connsiteY22" fmla="*/ 104229 h 105236"/>
                  <a:gd name="connsiteX23" fmla="*/ 438939 w 686368"/>
                  <a:gd name="connsiteY23" fmla="*/ 104229 h 105236"/>
                  <a:gd name="connsiteX24" fmla="*/ 434694 w 686368"/>
                  <a:gd name="connsiteY24" fmla="*/ 99984 h 105236"/>
                  <a:gd name="connsiteX25" fmla="*/ 434694 w 686368"/>
                  <a:gd name="connsiteY25" fmla="*/ 87967 h 105236"/>
                  <a:gd name="connsiteX26" fmla="*/ 438939 w 686368"/>
                  <a:gd name="connsiteY26" fmla="*/ 83722 h 105236"/>
                  <a:gd name="connsiteX27" fmla="*/ 289325 w 686368"/>
                  <a:gd name="connsiteY27" fmla="*/ 83722 h 105236"/>
                  <a:gd name="connsiteX28" fmla="*/ 399588 w 686368"/>
                  <a:gd name="connsiteY28" fmla="*/ 83722 h 105236"/>
                  <a:gd name="connsiteX29" fmla="*/ 403833 w 686368"/>
                  <a:gd name="connsiteY29" fmla="*/ 87967 h 105236"/>
                  <a:gd name="connsiteX30" fmla="*/ 403833 w 686368"/>
                  <a:gd name="connsiteY30" fmla="*/ 99984 h 105236"/>
                  <a:gd name="connsiteX31" fmla="*/ 399588 w 686368"/>
                  <a:gd name="connsiteY31" fmla="*/ 104229 h 105236"/>
                  <a:gd name="connsiteX32" fmla="*/ 289325 w 686368"/>
                  <a:gd name="connsiteY32" fmla="*/ 104229 h 105236"/>
                  <a:gd name="connsiteX33" fmla="*/ 285080 w 686368"/>
                  <a:gd name="connsiteY33" fmla="*/ 99984 h 105236"/>
                  <a:gd name="connsiteX34" fmla="*/ 285080 w 686368"/>
                  <a:gd name="connsiteY34" fmla="*/ 87967 h 105236"/>
                  <a:gd name="connsiteX35" fmla="*/ 289325 w 686368"/>
                  <a:gd name="connsiteY35" fmla="*/ 83722 h 105236"/>
                  <a:gd name="connsiteX36" fmla="*/ 353589 w 686368"/>
                  <a:gd name="connsiteY36" fmla="*/ 2 h 105236"/>
                  <a:gd name="connsiteX37" fmla="*/ 383211 w 686368"/>
                  <a:gd name="connsiteY37" fmla="*/ 2 h 105236"/>
                  <a:gd name="connsiteX38" fmla="*/ 387456 w 686368"/>
                  <a:gd name="connsiteY38" fmla="*/ 4247 h 105236"/>
                  <a:gd name="connsiteX39" fmla="*/ 387456 w 686368"/>
                  <a:gd name="connsiteY39" fmla="*/ 16264 h 105236"/>
                  <a:gd name="connsiteX40" fmla="*/ 383211 w 686368"/>
                  <a:gd name="connsiteY40" fmla="*/ 20509 h 105236"/>
                  <a:gd name="connsiteX41" fmla="*/ 353589 w 686368"/>
                  <a:gd name="connsiteY41" fmla="*/ 20509 h 105236"/>
                  <a:gd name="connsiteX42" fmla="*/ 349344 w 686368"/>
                  <a:gd name="connsiteY42" fmla="*/ 16264 h 105236"/>
                  <a:gd name="connsiteX43" fmla="*/ 349344 w 686368"/>
                  <a:gd name="connsiteY43" fmla="*/ 4247 h 105236"/>
                  <a:gd name="connsiteX44" fmla="*/ 353589 w 686368"/>
                  <a:gd name="connsiteY44" fmla="*/ 2 h 105236"/>
                  <a:gd name="connsiteX45" fmla="*/ 8320 w 686368"/>
                  <a:gd name="connsiteY45" fmla="*/ 2 h 105236"/>
                  <a:gd name="connsiteX46" fmla="*/ 314237 w 686368"/>
                  <a:gd name="connsiteY46" fmla="*/ 2 h 105236"/>
                  <a:gd name="connsiteX47" fmla="*/ 318482 w 686368"/>
                  <a:gd name="connsiteY47" fmla="*/ 4247 h 105236"/>
                  <a:gd name="connsiteX48" fmla="*/ 318482 w 686368"/>
                  <a:gd name="connsiteY48" fmla="*/ 16264 h 105236"/>
                  <a:gd name="connsiteX49" fmla="*/ 314237 w 686368"/>
                  <a:gd name="connsiteY49" fmla="*/ 20509 h 105236"/>
                  <a:gd name="connsiteX50" fmla="*/ 8320 w 686368"/>
                  <a:gd name="connsiteY50" fmla="*/ 20509 h 105236"/>
                  <a:gd name="connsiteX51" fmla="*/ 4075 w 686368"/>
                  <a:gd name="connsiteY51" fmla="*/ 16264 h 105236"/>
                  <a:gd name="connsiteX52" fmla="*/ 4075 w 686368"/>
                  <a:gd name="connsiteY52" fmla="*/ 4247 h 105236"/>
                  <a:gd name="connsiteX53" fmla="*/ 8320 w 686368"/>
                  <a:gd name="connsiteY53" fmla="*/ 2 h 105236"/>
                  <a:gd name="connsiteX54" fmla="*/ 652501 w 686368"/>
                  <a:gd name="connsiteY54" fmla="*/ 0 h 105236"/>
                  <a:gd name="connsiteX55" fmla="*/ 682123 w 686368"/>
                  <a:gd name="connsiteY55" fmla="*/ 0 h 105236"/>
                  <a:gd name="connsiteX56" fmla="*/ 686368 w 686368"/>
                  <a:gd name="connsiteY56" fmla="*/ 4245 h 105236"/>
                  <a:gd name="connsiteX57" fmla="*/ 686368 w 686368"/>
                  <a:gd name="connsiteY57" fmla="*/ 16262 h 105236"/>
                  <a:gd name="connsiteX58" fmla="*/ 682123 w 686368"/>
                  <a:gd name="connsiteY58" fmla="*/ 20507 h 105236"/>
                  <a:gd name="connsiteX59" fmla="*/ 652501 w 686368"/>
                  <a:gd name="connsiteY59" fmla="*/ 20507 h 105236"/>
                  <a:gd name="connsiteX60" fmla="*/ 648256 w 686368"/>
                  <a:gd name="connsiteY60" fmla="*/ 16262 h 105236"/>
                  <a:gd name="connsiteX61" fmla="*/ 648256 w 686368"/>
                  <a:gd name="connsiteY61" fmla="*/ 4245 h 105236"/>
                  <a:gd name="connsiteX62" fmla="*/ 652501 w 686368"/>
                  <a:gd name="connsiteY62" fmla="*/ 0 h 105236"/>
                  <a:gd name="connsiteX63" fmla="*/ 502887 w 686368"/>
                  <a:gd name="connsiteY63" fmla="*/ 0 h 105236"/>
                  <a:gd name="connsiteX64" fmla="*/ 613150 w 686368"/>
                  <a:gd name="connsiteY64" fmla="*/ 0 h 105236"/>
                  <a:gd name="connsiteX65" fmla="*/ 617395 w 686368"/>
                  <a:gd name="connsiteY65" fmla="*/ 4245 h 105236"/>
                  <a:gd name="connsiteX66" fmla="*/ 617395 w 686368"/>
                  <a:gd name="connsiteY66" fmla="*/ 16262 h 105236"/>
                  <a:gd name="connsiteX67" fmla="*/ 613150 w 686368"/>
                  <a:gd name="connsiteY67" fmla="*/ 20507 h 105236"/>
                  <a:gd name="connsiteX68" fmla="*/ 502887 w 686368"/>
                  <a:gd name="connsiteY68" fmla="*/ 20507 h 105236"/>
                  <a:gd name="connsiteX69" fmla="*/ 498642 w 686368"/>
                  <a:gd name="connsiteY69" fmla="*/ 16262 h 105236"/>
                  <a:gd name="connsiteX70" fmla="*/ 498642 w 686368"/>
                  <a:gd name="connsiteY70" fmla="*/ 4245 h 105236"/>
                  <a:gd name="connsiteX71" fmla="*/ 502887 w 686368"/>
                  <a:gd name="connsiteY71" fmla="*/ 0 h 1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6368" h="105236">
                    <a:moveTo>
                      <a:pt x="153859" y="84729"/>
                    </a:moveTo>
                    <a:lnTo>
                      <a:pt x="183481" y="84729"/>
                    </a:lnTo>
                    <a:cubicBezTo>
                      <a:pt x="185825" y="84729"/>
                      <a:pt x="187726" y="86630"/>
                      <a:pt x="187726" y="88974"/>
                    </a:cubicBezTo>
                    <a:lnTo>
                      <a:pt x="187726" y="100991"/>
                    </a:lnTo>
                    <a:cubicBezTo>
                      <a:pt x="187726" y="103335"/>
                      <a:pt x="185825" y="105236"/>
                      <a:pt x="183481" y="105236"/>
                    </a:cubicBezTo>
                    <a:lnTo>
                      <a:pt x="153859" y="105236"/>
                    </a:lnTo>
                    <a:cubicBezTo>
                      <a:pt x="151515" y="105236"/>
                      <a:pt x="149614" y="103335"/>
                      <a:pt x="149614" y="100991"/>
                    </a:cubicBezTo>
                    <a:lnTo>
                      <a:pt x="149614" y="88974"/>
                    </a:lnTo>
                    <a:cubicBezTo>
                      <a:pt x="149614" y="86630"/>
                      <a:pt x="151515" y="84729"/>
                      <a:pt x="153859" y="84729"/>
                    </a:cubicBezTo>
                    <a:close/>
                    <a:moveTo>
                      <a:pt x="4245" y="84729"/>
                    </a:moveTo>
                    <a:lnTo>
                      <a:pt x="114508" y="84729"/>
                    </a:lnTo>
                    <a:cubicBezTo>
                      <a:pt x="116852" y="84729"/>
                      <a:pt x="118753" y="86630"/>
                      <a:pt x="118753" y="88974"/>
                    </a:cubicBezTo>
                    <a:lnTo>
                      <a:pt x="118753" y="100991"/>
                    </a:lnTo>
                    <a:cubicBezTo>
                      <a:pt x="118753" y="103335"/>
                      <a:pt x="116852" y="105236"/>
                      <a:pt x="114508" y="105236"/>
                    </a:cubicBezTo>
                    <a:lnTo>
                      <a:pt x="4245" y="105236"/>
                    </a:lnTo>
                    <a:cubicBezTo>
                      <a:pt x="1901" y="105236"/>
                      <a:pt x="0" y="103335"/>
                      <a:pt x="0" y="100991"/>
                    </a:cubicBezTo>
                    <a:lnTo>
                      <a:pt x="0" y="88974"/>
                    </a:lnTo>
                    <a:cubicBezTo>
                      <a:pt x="0" y="86630"/>
                      <a:pt x="1901" y="84729"/>
                      <a:pt x="4245" y="84729"/>
                    </a:cubicBezTo>
                    <a:close/>
                    <a:moveTo>
                      <a:pt x="438939" y="83722"/>
                    </a:moveTo>
                    <a:lnTo>
                      <a:pt x="468561" y="83722"/>
                    </a:lnTo>
                    <a:cubicBezTo>
                      <a:pt x="470905" y="83722"/>
                      <a:pt x="472806" y="85623"/>
                      <a:pt x="472806" y="87967"/>
                    </a:cubicBezTo>
                    <a:lnTo>
                      <a:pt x="472806" y="99984"/>
                    </a:lnTo>
                    <a:cubicBezTo>
                      <a:pt x="472806" y="102328"/>
                      <a:pt x="470905" y="104229"/>
                      <a:pt x="468561" y="104229"/>
                    </a:cubicBezTo>
                    <a:lnTo>
                      <a:pt x="438939" y="104229"/>
                    </a:lnTo>
                    <a:cubicBezTo>
                      <a:pt x="436595" y="104229"/>
                      <a:pt x="434694" y="102328"/>
                      <a:pt x="434694" y="99984"/>
                    </a:cubicBezTo>
                    <a:lnTo>
                      <a:pt x="434694" y="87967"/>
                    </a:lnTo>
                    <a:cubicBezTo>
                      <a:pt x="434694" y="85623"/>
                      <a:pt x="436595" y="83722"/>
                      <a:pt x="438939" y="83722"/>
                    </a:cubicBezTo>
                    <a:close/>
                    <a:moveTo>
                      <a:pt x="289325" y="83722"/>
                    </a:moveTo>
                    <a:lnTo>
                      <a:pt x="399588" y="83722"/>
                    </a:lnTo>
                    <a:cubicBezTo>
                      <a:pt x="401932" y="83722"/>
                      <a:pt x="403833" y="85623"/>
                      <a:pt x="403833" y="87967"/>
                    </a:cubicBezTo>
                    <a:lnTo>
                      <a:pt x="403833" y="99984"/>
                    </a:lnTo>
                    <a:cubicBezTo>
                      <a:pt x="403833" y="102328"/>
                      <a:pt x="401932" y="104229"/>
                      <a:pt x="399588" y="104229"/>
                    </a:cubicBezTo>
                    <a:lnTo>
                      <a:pt x="289325" y="104229"/>
                    </a:lnTo>
                    <a:cubicBezTo>
                      <a:pt x="286981" y="104229"/>
                      <a:pt x="285080" y="102328"/>
                      <a:pt x="285080" y="99984"/>
                    </a:cubicBezTo>
                    <a:lnTo>
                      <a:pt x="285080" y="87967"/>
                    </a:lnTo>
                    <a:cubicBezTo>
                      <a:pt x="285080" y="85623"/>
                      <a:pt x="286981" y="83722"/>
                      <a:pt x="289325" y="83722"/>
                    </a:cubicBezTo>
                    <a:close/>
                    <a:moveTo>
                      <a:pt x="353589" y="2"/>
                    </a:moveTo>
                    <a:lnTo>
                      <a:pt x="383211" y="2"/>
                    </a:lnTo>
                    <a:cubicBezTo>
                      <a:pt x="385555" y="2"/>
                      <a:pt x="387456" y="1903"/>
                      <a:pt x="387456" y="4247"/>
                    </a:cubicBezTo>
                    <a:lnTo>
                      <a:pt x="387456" y="16264"/>
                    </a:lnTo>
                    <a:cubicBezTo>
                      <a:pt x="387456" y="18608"/>
                      <a:pt x="385555" y="20509"/>
                      <a:pt x="383211" y="20509"/>
                    </a:cubicBezTo>
                    <a:lnTo>
                      <a:pt x="353589" y="20509"/>
                    </a:lnTo>
                    <a:cubicBezTo>
                      <a:pt x="351245" y="20509"/>
                      <a:pt x="349344" y="18608"/>
                      <a:pt x="349344" y="16264"/>
                    </a:cubicBezTo>
                    <a:lnTo>
                      <a:pt x="349344" y="4247"/>
                    </a:lnTo>
                    <a:cubicBezTo>
                      <a:pt x="349344" y="1903"/>
                      <a:pt x="351245" y="2"/>
                      <a:pt x="353589" y="2"/>
                    </a:cubicBezTo>
                    <a:close/>
                    <a:moveTo>
                      <a:pt x="8320" y="2"/>
                    </a:moveTo>
                    <a:lnTo>
                      <a:pt x="314237" y="2"/>
                    </a:lnTo>
                    <a:cubicBezTo>
                      <a:pt x="316581" y="2"/>
                      <a:pt x="318482" y="1903"/>
                      <a:pt x="318482" y="4247"/>
                    </a:cubicBezTo>
                    <a:lnTo>
                      <a:pt x="318482" y="16264"/>
                    </a:lnTo>
                    <a:cubicBezTo>
                      <a:pt x="318482" y="18608"/>
                      <a:pt x="316581" y="20509"/>
                      <a:pt x="314237" y="20509"/>
                    </a:cubicBezTo>
                    <a:lnTo>
                      <a:pt x="8320" y="20509"/>
                    </a:lnTo>
                    <a:cubicBezTo>
                      <a:pt x="5976" y="20509"/>
                      <a:pt x="4075" y="18608"/>
                      <a:pt x="4075" y="16264"/>
                    </a:cubicBezTo>
                    <a:lnTo>
                      <a:pt x="4075" y="4247"/>
                    </a:lnTo>
                    <a:cubicBezTo>
                      <a:pt x="4075" y="1903"/>
                      <a:pt x="5976" y="2"/>
                      <a:pt x="8320" y="2"/>
                    </a:cubicBezTo>
                    <a:close/>
                    <a:moveTo>
                      <a:pt x="652501" y="0"/>
                    </a:moveTo>
                    <a:lnTo>
                      <a:pt x="682123" y="0"/>
                    </a:lnTo>
                    <a:cubicBezTo>
                      <a:pt x="684467" y="0"/>
                      <a:pt x="686368" y="1901"/>
                      <a:pt x="686368" y="4245"/>
                    </a:cubicBezTo>
                    <a:lnTo>
                      <a:pt x="686368" y="16262"/>
                    </a:lnTo>
                    <a:cubicBezTo>
                      <a:pt x="686368" y="18606"/>
                      <a:pt x="684467" y="20507"/>
                      <a:pt x="682123" y="20507"/>
                    </a:cubicBezTo>
                    <a:lnTo>
                      <a:pt x="652501" y="20507"/>
                    </a:lnTo>
                    <a:cubicBezTo>
                      <a:pt x="650157" y="20507"/>
                      <a:pt x="648256" y="18606"/>
                      <a:pt x="648256" y="16262"/>
                    </a:cubicBezTo>
                    <a:lnTo>
                      <a:pt x="648256" y="4245"/>
                    </a:lnTo>
                    <a:cubicBezTo>
                      <a:pt x="648256" y="1901"/>
                      <a:pt x="650157" y="0"/>
                      <a:pt x="652501" y="0"/>
                    </a:cubicBezTo>
                    <a:close/>
                    <a:moveTo>
                      <a:pt x="502887" y="0"/>
                    </a:moveTo>
                    <a:lnTo>
                      <a:pt x="613150" y="0"/>
                    </a:lnTo>
                    <a:cubicBezTo>
                      <a:pt x="615494" y="0"/>
                      <a:pt x="617395" y="1901"/>
                      <a:pt x="617395" y="4245"/>
                    </a:cubicBezTo>
                    <a:lnTo>
                      <a:pt x="617395" y="16262"/>
                    </a:lnTo>
                    <a:cubicBezTo>
                      <a:pt x="617395" y="18606"/>
                      <a:pt x="615494" y="20507"/>
                      <a:pt x="613150" y="20507"/>
                    </a:cubicBezTo>
                    <a:lnTo>
                      <a:pt x="502887" y="20507"/>
                    </a:lnTo>
                    <a:cubicBezTo>
                      <a:pt x="500543" y="20507"/>
                      <a:pt x="498642" y="18606"/>
                      <a:pt x="498642" y="16262"/>
                    </a:cubicBezTo>
                    <a:lnTo>
                      <a:pt x="498642" y="4245"/>
                    </a:lnTo>
                    <a:cubicBezTo>
                      <a:pt x="498642" y="1901"/>
                      <a:pt x="500543" y="0"/>
                      <a:pt x="502887"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8" name="Freeform: Shape 17">
              <a:extLst>
                <a:ext uri="{FF2B5EF4-FFF2-40B4-BE49-F238E27FC236}">
                  <a16:creationId xmlns:a16="http://schemas.microsoft.com/office/drawing/2014/main" id="{5F71D2DA-EB3F-46FD-BF6B-BC53C649569F}"/>
                </a:ext>
              </a:extLst>
            </p:cNvPr>
            <p:cNvSpPr/>
            <p:nvPr/>
          </p:nvSpPr>
          <p:spPr>
            <a:xfrm rot="18902941">
              <a:off x="10242661" y="3983156"/>
              <a:ext cx="1144096" cy="1352486"/>
            </a:xfrm>
            <a:custGeom>
              <a:avLst/>
              <a:gdLst>
                <a:gd name="connsiteX0" fmla="*/ 1697155 w 3375646"/>
                <a:gd name="connsiteY0" fmla="*/ 0 h 3990500"/>
                <a:gd name="connsiteX1" fmla="*/ 3236340 w 3375646"/>
                <a:gd name="connsiteY1" fmla="*/ 0 h 3990500"/>
                <a:gd name="connsiteX2" fmla="*/ 3375646 w 3375646"/>
                <a:gd name="connsiteY2" fmla="*/ 184244 h 3990500"/>
                <a:gd name="connsiteX3" fmla="*/ 3375646 w 3375646"/>
                <a:gd name="connsiteY3" fmla="*/ 3806252 h 3990500"/>
                <a:gd name="connsiteX4" fmla="*/ 3236340 w 3375646"/>
                <a:gd name="connsiteY4" fmla="*/ 3990500 h 3990500"/>
                <a:gd name="connsiteX5" fmla="*/ 0 w 3375646"/>
                <a:gd name="connsiteY5" fmla="*/ 3990500 h 39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5646" h="3990500">
                  <a:moveTo>
                    <a:pt x="1697155" y="0"/>
                  </a:moveTo>
                  <a:lnTo>
                    <a:pt x="3236340" y="0"/>
                  </a:lnTo>
                  <a:cubicBezTo>
                    <a:pt x="3312732" y="0"/>
                    <a:pt x="3375646" y="80888"/>
                    <a:pt x="3375646" y="184244"/>
                  </a:cubicBezTo>
                  <a:lnTo>
                    <a:pt x="3375646" y="3806252"/>
                  </a:lnTo>
                  <a:cubicBezTo>
                    <a:pt x="3375646" y="3905115"/>
                    <a:pt x="3312732" y="3990500"/>
                    <a:pt x="3236340" y="3990500"/>
                  </a:cubicBezTo>
                  <a:lnTo>
                    <a:pt x="0" y="3990500"/>
                  </a:lnTo>
                  <a:close/>
                </a:path>
              </a:pathLst>
            </a:custGeom>
            <a:solidFill>
              <a:schemeClr val="bg1">
                <a:alpha val="10000"/>
              </a:schemeClr>
            </a:solidFill>
            <a:ln w="9525" cap="flat">
              <a:noFill/>
              <a:prstDash val="solid"/>
              <a:miter/>
            </a:ln>
          </p:spPr>
          <p:txBody>
            <a:bodyPr wrap="square" rtlCol="0" anchor="ctr">
              <a:noAutofit/>
            </a:bodyPr>
            <a:lstStyle/>
            <a:p>
              <a:endParaRPr lang="en-US"/>
            </a:p>
          </p:txBody>
        </p:sp>
        <p:grpSp>
          <p:nvGrpSpPr>
            <p:cNvPr id="19" name="Group 18">
              <a:extLst>
                <a:ext uri="{FF2B5EF4-FFF2-40B4-BE49-F238E27FC236}">
                  <a16:creationId xmlns:a16="http://schemas.microsoft.com/office/drawing/2014/main" id="{B1B54784-56B9-4584-8F9D-C7ABA098BDCC}"/>
                </a:ext>
              </a:extLst>
            </p:cNvPr>
            <p:cNvGrpSpPr/>
            <p:nvPr/>
          </p:nvGrpSpPr>
          <p:grpSpPr>
            <a:xfrm rot="18902941">
              <a:off x="9825321" y="5247373"/>
              <a:ext cx="109147" cy="109147"/>
              <a:chOff x="8118251" y="2289511"/>
              <a:chExt cx="453435" cy="453435"/>
            </a:xfrm>
            <a:solidFill>
              <a:schemeClr val="accent1">
                <a:alpha val="40000"/>
              </a:schemeClr>
            </a:solidFill>
          </p:grpSpPr>
          <p:sp>
            <p:nvSpPr>
              <p:cNvPr id="20" name="Oval 19">
                <a:extLst>
                  <a:ext uri="{FF2B5EF4-FFF2-40B4-BE49-F238E27FC236}">
                    <a16:creationId xmlns:a16="http://schemas.microsoft.com/office/drawing/2014/main" id="{271CF1EF-90A8-49E7-ABCF-36EAC2ED661B}"/>
                  </a:ext>
                </a:extLst>
              </p:cNvPr>
              <p:cNvSpPr/>
              <p:nvPr/>
            </p:nvSpPr>
            <p:spPr>
              <a:xfrm>
                <a:off x="8118251" y="2289511"/>
                <a:ext cx="453435" cy="45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5778F9B-E623-4BD2-ACC5-475E8BCD7AD8}"/>
                  </a:ext>
                </a:extLst>
              </p:cNvPr>
              <p:cNvSpPr/>
              <p:nvPr/>
            </p:nvSpPr>
            <p:spPr>
              <a:xfrm>
                <a:off x="8160877" y="2332137"/>
                <a:ext cx="368182" cy="368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4495CB-3C2E-4033-A915-1253F01D7F6B}"/>
                  </a:ext>
                </a:extLst>
              </p:cNvPr>
              <p:cNvSpPr/>
              <p:nvPr/>
            </p:nvSpPr>
            <p:spPr>
              <a:xfrm>
                <a:off x="8207808" y="2379068"/>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5954EB3-8071-414D-9B45-7B15C269B4DD}"/>
                  </a:ext>
                </a:extLst>
              </p:cNvPr>
              <p:cNvSpPr/>
              <p:nvPr/>
            </p:nvSpPr>
            <p:spPr>
              <a:xfrm>
                <a:off x="8253528" y="242478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6" name="Freeform: Shape 195">
            <a:extLst>
              <a:ext uri="{FF2B5EF4-FFF2-40B4-BE49-F238E27FC236}">
                <a16:creationId xmlns:a16="http://schemas.microsoft.com/office/drawing/2014/main" id="{A9A8349A-7EFB-47E6-9E3E-C42717EE861F}"/>
              </a:ext>
            </a:extLst>
          </p:cNvPr>
          <p:cNvSpPr/>
          <p:nvPr/>
        </p:nvSpPr>
        <p:spPr>
          <a:xfrm rot="19146890">
            <a:off x="9497118" y="4865112"/>
            <a:ext cx="2647906" cy="2053702"/>
          </a:xfrm>
          <a:custGeom>
            <a:avLst/>
            <a:gdLst>
              <a:gd name="connsiteX0" fmla="*/ 802501 w 2647906"/>
              <a:gd name="connsiteY0" fmla="*/ 64780 h 2053702"/>
              <a:gd name="connsiteX1" fmla="*/ 824412 w 2647906"/>
              <a:gd name="connsiteY1" fmla="*/ 137612 h 2053702"/>
              <a:gd name="connsiteX2" fmla="*/ 735907 w 2647906"/>
              <a:gd name="connsiteY2" fmla="*/ 300638 h 2053702"/>
              <a:gd name="connsiteX3" fmla="*/ 672970 w 2647906"/>
              <a:gd name="connsiteY3" fmla="*/ 375812 h 2053702"/>
              <a:gd name="connsiteX4" fmla="*/ 644123 w 2647906"/>
              <a:gd name="connsiteY4" fmla="*/ 429134 h 2053702"/>
              <a:gd name="connsiteX5" fmla="*/ 630356 w 2647906"/>
              <a:gd name="connsiteY5" fmla="*/ 546704 h 2053702"/>
              <a:gd name="connsiteX6" fmla="*/ 618992 w 2647906"/>
              <a:gd name="connsiteY6" fmla="*/ 620349 h 2053702"/>
              <a:gd name="connsiteX7" fmla="*/ 576379 w 2647906"/>
              <a:gd name="connsiteY7" fmla="*/ 714318 h 2053702"/>
              <a:gd name="connsiteX8" fmla="*/ 559114 w 2647906"/>
              <a:gd name="connsiteY8" fmla="*/ 771355 h 2053702"/>
              <a:gd name="connsiteX9" fmla="*/ 507760 w 2647906"/>
              <a:gd name="connsiteY9" fmla="*/ 891329 h 2053702"/>
              <a:gd name="connsiteX10" fmla="*/ 462960 w 2647906"/>
              <a:gd name="connsiteY10" fmla="*/ 948802 h 2053702"/>
              <a:gd name="connsiteX11" fmla="*/ 412480 w 2647906"/>
              <a:gd name="connsiteY11" fmla="*/ 1078829 h 2053702"/>
              <a:gd name="connsiteX12" fmla="*/ 403301 w 2647906"/>
              <a:gd name="connsiteY12" fmla="*/ 1333200 h 2053702"/>
              <a:gd name="connsiteX13" fmla="*/ 421058 w 2647906"/>
              <a:gd name="connsiteY13" fmla="*/ 1503955 h 2053702"/>
              <a:gd name="connsiteX14" fmla="*/ 425443 w 2647906"/>
              <a:gd name="connsiteY14" fmla="*/ 1540797 h 2053702"/>
              <a:gd name="connsiteX15" fmla="*/ 0 w 2647906"/>
              <a:gd name="connsiteY15" fmla="*/ 1172459 h 2053702"/>
              <a:gd name="connsiteX16" fmla="*/ 16659 w 2647906"/>
              <a:gd name="connsiteY16" fmla="*/ 1116181 h 2053702"/>
              <a:gd name="connsiteX17" fmla="*/ 118337 w 2647906"/>
              <a:gd name="connsiteY17" fmla="*/ 780533 h 2053702"/>
              <a:gd name="connsiteX18" fmla="*/ 209683 w 2647906"/>
              <a:gd name="connsiteY18" fmla="*/ 463662 h 2053702"/>
              <a:gd name="connsiteX19" fmla="*/ 259071 w 2647906"/>
              <a:gd name="connsiteY19" fmla="*/ 293425 h 2053702"/>
              <a:gd name="connsiteX20" fmla="*/ 276772 w 2647906"/>
              <a:gd name="connsiteY20" fmla="*/ 205139 h 2053702"/>
              <a:gd name="connsiteX21" fmla="*/ 329219 w 2647906"/>
              <a:gd name="connsiteY21" fmla="*/ 137394 h 2053702"/>
              <a:gd name="connsiteX22" fmla="*/ 512349 w 2647906"/>
              <a:gd name="connsiteY22" fmla="*/ 41458 h 2053702"/>
              <a:gd name="connsiteX23" fmla="*/ 578564 w 2647906"/>
              <a:gd name="connsiteY23" fmla="*/ 3434 h 2053702"/>
              <a:gd name="connsiteX24" fmla="*/ 598232 w 2647906"/>
              <a:gd name="connsiteY24" fmla="*/ 2123 h 2053702"/>
              <a:gd name="connsiteX25" fmla="*/ 603914 w 2647906"/>
              <a:gd name="connsiteY25" fmla="*/ 16546 h 2053702"/>
              <a:gd name="connsiteX26" fmla="*/ 614402 w 2647906"/>
              <a:gd name="connsiteY26" fmla="*/ 153128 h 2053702"/>
              <a:gd name="connsiteX27" fmla="*/ 624237 w 2647906"/>
              <a:gd name="connsiteY27" fmla="*/ 147446 h 2053702"/>
              <a:gd name="connsiteX28" fmla="*/ 710120 w 2647906"/>
              <a:gd name="connsiteY28" fmla="*/ 63749 h 2053702"/>
              <a:gd name="connsiteX29" fmla="*/ 779832 w 2647906"/>
              <a:gd name="connsiteY29" fmla="*/ 50418 h 2053702"/>
              <a:gd name="connsiteX30" fmla="*/ 802501 w 2647906"/>
              <a:gd name="connsiteY30" fmla="*/ 64780 h 2053702"/>
              <a:gd name="connsiteX31" fmla="*/ 2419034 w 2647906"/>
              <a:gd name="connsiteY31" fmla="*/ 721093 h 2053702"/>
              <a:gd name="connsiteX32" fmla="*/ 2504043 w 2647906"/>
              <a:gd name="connsiteY32" fmla="*/ 904441 h 2053702"/>
              <a:gd name="connsiteX33" fmla="*/ 2545782 w 2647906"/>
              <a:gd name="connsiteY33" fmla="*/ 1068995 h 2053702"/>
              <a:gd name="connsiteX34" fmla="*/ 2540975 w 2647906"/>
              <a:gd name="connsiteY34" fmla="*/ 1200552 h 2053702"/>
              <a:gd name="connsiteX35" fmla="*/ 2527207 w 2647906"/>
              <a:gd name="connsiteY35" fmla="*/ 1309818 h 2053702"/>
              <a:gd name="connsiteX36" fmla="*/ 2533108 w 2647906"/>
              <a:gd name="connsiteY36" fmla="*/ 1417991 h 2053702"/>
              <a:gd name="connsiteX37" fmla="*/ 2647906 w 2647906"/>
              <a:gd name="connsiteY37" fmla="*/ 1623311 h 2053702"/>
              <a:gd name="connsiteX38" fmla="*/ 2238821 w 2647906"/>
              <a:gd name="connsiteY38" fmla="*/ 2053445 h 2053702"/>
              <a:gd name="connsiteX39" fmla="*/ 2107487 w 2647906"/>
              <a:gd name="connsiteY39" fmla="*/ 1625728 h 2053702"/>
              <a:gd name="connsiteX40" fmla="*/ 1832058 w 2647906"/>
              <a:gd name="connsiteY40" fmla="*/ 1241636 h 2053702"/>
              <a:gd name="connsiteX41" fmla="*/ 1746394 w 2647906"/>
              <a:gd name="connsiteY41" fmla="*/ 1095656 h 2053702"/>
              <a:gd name="connsiteX42" fmla="*/ 1701159 w 2647906"/>
              <a:gd name="connsiteY42" fmla="*/ 1015237 h 2053702"/>
              <a:gd name="connsiteX43" fmla="*/ 1666849 w 2647906"/>
              <a:gd name="connsiteY43" fmla="*/ 935910 h 2053702"/>
              <a:gd name="connsiteX44" fmla="*/ 1618990 w 2647906"/>
              <a:gd name="connsiteY44" fmla="*/ 854398 h 2053702"/>
              <a:gd name="connsiteX45" fmla="*/ 1588178 w 2647906"/>
              <a:gd name="connsiteY45" fmla="*/ 825770 h 2053702"/>
              <a:gd name="connsiteX46" fmla="*/ 1612435 w 2647906"/>
              <a:gd name="connsiteY46" fmla="*/ 764145 h 2053702"/>
              <a:gd name="connsiteX47" fmla="*/ 1642592 w 2647906"/>
              <a:gd name="connsiteY47" fmla="*/ 763488 h 2053702"/>
              <a:gd name="connsiteX48" fmla="*/ 1691106 w 2647906"/>
              <a:gd name="connsiteY48" fmla="*/ 775726 h 2053702"/>
              <a:gd name="connsiteX49" fmla="*/ 1749017 w 2647906"/>
              <a:gd name="connsiteY49" fmla="*/ 812658 h 2053702"/>
              <a:gd name="connsiteX50" fmla="*/ 1751420 w 2647906"/>
              <a:gd name="connsiteY50" fmla="*/ 814843 h 2053702"/>
              <a:gd name="connsiteX51" fmla="*/ 1755354 w 2647906"/>
              <a:gd name="connsiteY51" fmla="*/ 815280 h 2053702"/>
              <a:gd name="connsiteX52" fmla="*/ 1638003 w 2647906"/>
              <a:gd name="connsiteY52" fmla="*/ 354397 h 2053702"/>
              <a:gd name="connsiteX53" fmla="*/ 1635598 w 2647906"/>
              <a:gd name="connsiteY53" fmla="*/ 303261 h 2053702"/>
              <a:gd name="connsiteX54" fmla="*/ 1657234 w 2647906"/>
              <a:gd name="connsiteY54" fmla="*/ 263925 h 2053702"/>
              <a:gd name="connsiteX55" fmla="*/ 1707714 w 2647906"/>
              <a:gd name="connsiteY55" fmla="*/ 258243 h 2053702"/>
              <a:gd name="connsiteX56" fmla="*/ 1784419 w 2647906"/>
              <a:gd name="connsiteY56" fmla="*/ 306538 h 2053702"/>
              <a:gd name="connsiteX57" fmla="*/ 1823973 w 2647906"/>
              <a:gd name="connsiteY57" fmla="*/ 408592 h 2053702"/>
              <a:gd name="connsiteX58" fmla="*/ 1907234 w 2647906"/>
              <a:gd name="connsiteY58" fmla="*/ 690280 h 2053702"/>
              <a:gd name="connsiteX59" fmla="*/ 1926465 w 2647906"/>
              <a:gd name="connsiteY59" fmla="*/ 698148 h 2053702"/>
              <a:gd name="connsiteX60" fmla="*/ 2046438 w 2647906"/>
              <a:gd name="connsiteY60" fmla="*/ 694651 h 2053702"/>
              <a:gd name="connsiteX61" fmla="*/ 2065013 w 2647906"/>
              <a:gd name="connsiteY61" fmla="*/ 706014 h 2053702"/>
              <a:gd name="connsiteX62" fmla="*/ 2076595 w 2647906"/>
              <a:gd name="connsiteY62" fmla="*/ 703392 h 2053702"/>
              <a:gd name="connsiteX63" fmla="*/ 2142155 w 2647906"/>
              <a:gd name="connsiteY63" fmla="*/ 667553 h 2053702"/>
              <a:gd name="connsiteX64" fmla="*/ 2230442 w 2647906"/>
              <a:gd name="connsiteY64" fmla="*/ 696399 h 2053702"/>
              <a:gd name="connsiteX65" fmla="*/ 2279612 w 2647906"/>
              <a:gd name="connsiteY65" fmla="*/ 706670 h 2053702"/>
              <a:gd name="connsiteX66" fmla="*/ 2328562 w 2647906"/>
              <a:gd name="connsiteY66" fmla="*/ 691592 h 2053702"/>
              <a:gd name="connsiteX67" fmla="*/ 2419034 w 2647906"/>
              <a:gd name="connsiteY67" fmla="*/ 721093 h 205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7906" h="2053702">
                <a:moveTo>
                  <a:pt x="802501" y="64780"/>
                </a:moveTo>
                <a:cubicBezTo>
                  <a:pt x="822159" y="83035"/>
                  <a:pt x="831951" y="111553"/>
                  <a:pt x="824412" y="137612"/>
                </a:cubicBezTo>
                <a:cubicBezTo>
                  <a:pt x="813704" y="174981"/>
                  <a:pt x="750767" y="282281"/>
                  <a:pt x="735907" y="300638"/>
                </a:cubicBezTo>
                <a:cubicBezTo>
                  <a:pt x="715146" y="325768"/>
                  <a:pt x="691108" y="348277"/>
                  <a:pt x="672970" y="375812"/>
                </a:cubicBezTo>
                <a:cubicBezTo>
                  <a:pt x="665758" y="386739"/>
                  <a:pt x="658546" y="395480"/>
                  <a:pt x="644123" y="429134"/>
                </a:cubicBezTo>
                <a:cubicBezTo>
                  <a:pt x="629045" y="467158"/>
                  <a:pt x="625330" y="506275"/>
                  <a:pt x="630356" y="546704"/>
                </a:cubicBezTo>
                <a:cubicBezTo>
                  <a:pt x="633634" y="572054"/>
                  <a:pt x="626641" y="596310"/>
                  <a:pt x="618992" y="620349"/>
                </a:cubicBezTo>
                <a:cubicBezTo>
                  <a:pt x="608285" y="653348"/>
                  <a:pt x="595391" y="685035"/>
                  <a:pt x="576379" y="714318"/>
                </a:cubicBezTo>
                <a:cubicBezTo>
                  <a:pt x="565452" y="731363"/>
                  <a:pt x="563704" y="752124"/>
                  <a:pt x="559114" y="771355"/>
                </a:cubicBezTo>
                <a:cubicBezTo>
                  <a:pt x="548625" y="814187"/>
                  <a:pt x="536387" y="856145"/>
                  <a:pt x="507760" y="891329"/>
                </a:cubicBezTo>
                <a:cubicBezTo>
                  <a:pt x="492462" y="910122"/>
                  <a:pt x="476947" y="929135"/>
                  <a:pt x="462960" y="948802"/>
                </a:cubicBezTo>
                <a:cubicBezTo>
                  <a:pt x="435426" y="987919"/>
                  <a:pt x="422751" y="1032937"/>
                  <a:pt x="412480" y="1078829"/>
                </a:cubicBezTo>
                <a:cubicBezTo>
                  <a:pt x="404395" y="1115761"/>
                  <a:pt x="399150" y="1285779"/>
                  <a:pt x="403301" y="1333200"/>
                </a:cubicBezTo>
                <a:cubicBezTo>
                  <a:pt x="407890" y="1384883"/>
                  <a:pt x="414447" y="1446399"/>
                  <a:pt x="421058" y="1503955"/>
                </a:cubicBezTo>
                <a:lnTo>
                  <a:pt x="425443" y="1540797"/>
                </a:lnTo>
                <a:lnTo>
                  <a:pt x="0" y="1172459"/>
                </a:lnTo>
                <a:lnTo>
                  <a:pt x="16659" y="1116181"/>
                </a:lnTo>
                <a:cubicBezTo>
                  <a:pt x="58412" y="975757"/>
                  <a:pt x="97686" y="845601"/>
                  <a:pt x="118337" y="780533"/>
                </a:cubicBezTo>
                <a:cubicBezTo>
                  <a:pt x="151553" y="675857"/>
                  <a:pt x="183240" y="570524"/>
                  <a:pt x="209683" y="463662"/>
                </a:cubicBezTo>
                <a:cubicBezTo>
                  <a:pt x="223888" y="406188"/>
                  <a:pt x="240714" y="349588"/>
                  <a:pt x="259071" y="293425"/>
                </a:cubicBezTo>
                <a:cubicBezTo>
                  <a:pt x="268467" y="264798"/>
                  <a:pt x="273276" y="234859"/>
                  <a:pt x="276772" y="205139"/>
                </a:cubicBezTo>
                <a:cubicBezTo>
                  <a:pt x="280924" y="171922"/>
                  <a:pt x="298407" y="147883"/>
                  <a:pt x="329219" y="137394"/>
                </a:cubicBezTo>
                <a:cubicBezTo>
                  <a:pt x="395216" y="114667"/>
                  <a:pt x="452472" y="75550"/>
                  <a:pt x="512349" y="41458"/>
                </a:cubicBezTo>
                <a:cubicBezTo>
                  <a:pt x="534421" y="28784"/>
                  <a:pt x="556492" y="16109"/>
                  <a:pt x="578564" y="3434"/>
                </a:cubicBezTo>
                <a:cubicBezTo>
                  <a:pt x="584901" y="-282"/>
                  <a:pt x="591457" y="-1374"/>
                  <a:pt x="598232" y="2123"/>
                </a:cubicBezTo>
                <a:cubicBezTo>
                  <a:pt x="603477" y="5620"/>
                  <a:pt x="603258" y="11082"/>
                  <a:pt x="603914" y="16546"/>
                </a:cubicBezTo>
                <a:cubicBezTo>
                  <a:pt x="605880" y="34466"/>
                  <a:pt x="609159" y="149195"/>
                  <a:pt x="614402" y="153128"/>
                </a:cubicBezTo>
                <a:cubicBezTo>
                  <a:pt x="618774" y="152910"/>
                  <a:pt x="621177" y="149413"/>
                  <a:pt x="624237" y="147446"/>
                </a:cubicBezTo>
                <a:cubicBezTo>
                  <a:pt x="646309" y="129745"/>
                  <a:pt x="701160" y="71616"/>
                  <a:pt x="710120" y="63749"/>
                </a:cubicBezTo>
                <a:cubicBezTo>
                  <a:pt x="730881" y="45829"/>
                  <a:pt x="753827" y="40147"/>
                  <a:pt x="779832" y="50418"/>
                </a:cubicBezTo>
                <a:cubicBezTo>
                  <a:pt x="788300" y="53751"/>
                  <a:pt x="795948" y="58695"/>
                  <a:pt x="802501" y="64780"/>
                </a:cubicBezTo>
                <a:close/>
                <a:moveTo>
                  <a:pt x="2419034" y="721093"/>
                </a:moveTo>
                <a:cubicBezTo>
                  <a:pt x="2425371" y="728523"/>
                  <a:pt x="2486342" y="856583"/>
                  <a:pt x="2504043" y="904441"/>
                </a:cubicBezTo>
                <a:cubicBezTo>
                  <a:pt x="2523711" y="957763"/>
                  <a:pt x="2539227" y="1012396"/>
                  <a:pt x="2545782" y="1068995"/>
                </a:cubicBezTo>
                <a:cubicBezTo>
                  <a:pt x="2550809" y="1113139"/>
                  <a:pt x="2547749" y="1156846"/>
                  <a:pt x="2540975" y="1200552"/>
                </a:cubicBezTo>
                <a:cubicBezTo>
                  <a:pt x="2535512" y="1236828"/>
                  <a:pt x="2528737" y="1273104"/>
                  <a:pt x="2527207" y="1309818"/>
                </a:cubicBezTo>
                <a:cubicBezTo>
                  <a:pt x="2525678" y="1346531"/>
                  <a:pt x="2522181" y="1383026"/>
                  <a:pt x="2533108" y="1417991"/>
                </a:cubicBezTo>
                <a:cubicBezTo>
                  <a:pt x="2547750" y="1465631"/>
                  <a:pt x="2626271" y="1578730"/>
                  <a:pt x="2647906" y="1623311"/>
                </a:cubicBezTo>
                <a:cubicBezTo>
                  <a:pt x="2530422" y="1724748"/>
                  <a:pt x="2319956" y="2043116"/>
                  <a:pt x="2238821" y="2053445"/>
                </a:cubicBezTo>
                <a:cubicBezTo>
                  <a:pt x="2157686" y="2063775"/>
                  <a:pt x="2175281" y="1761030"/>
                  <a:pt x="2107487" y="1625728"/>
                </a:cubicBezTo>
                <a:cubicBezTo>
                  <a:pt x="2039693" y="1490426"/>
                  <a:pt x="1892241" y="1329981"/>
                  <a:pt x="1832058" y="1241636"/>
                </a:cubicBezTo>
                <a:cubicBezTo>
                  <a:pt x="1771877" y="1153291"/>
                  <a:pt x="1768248" y="1148541"/>
                  <a:pt x="1746394" y="1095656"/>
                </a:cubicBezTo>
                <a:cubicBezTo>
                  <a:pt x="1734812" y="1067248"/>
                  <a:pt x="1721044" y="1039494"/>
                  <a:pt x="1701159" y="1015237"/>
                </a:cubicBezTo>
                <a:cubicBezTo>
                  <a:pt x="1682365" y="992291"/>
                  <a:pt x="1674716" y="964100"/>
                  <a:pt x="1666849" y="935910"/>
                </a:cubicBezTo>
                <a:cubicBezTo>
                  <a:pt x="1658108" y="904878"/>
                  <a:pt x="1643904" y="876251"/>
                  <a:pt x="1618990" y="854398"/>
                </a:cubicBezTo>
                <a:cubicBezTo>
                  <a:pt x="1611342" y="850027"/>
                  <a:pt x="1591237" y="830578"/>
                  <a:pt x="1588178" y="825770"/>
                </a:cubicBezTo>
                <a:cubicBezTo>
                  <a:pt x="1570913" y="800202"/>
                  <a:pt x="1582277" y="771355"/>
                  <a:pt x="1612435" y="764145"/>
                </a:cubicBezTo>
                <a:cubicBezTo>
                  <a:pt x="1622487" y="761740"/>
                  <a:pt x="1632321" y="761303"/>
                  <a:pt x="1642592" y="763488"/>
                </a:cubicBezTo>
                <a:cubicBezTo>
                  <a:pt x="1658982" y="766985"/>
                  <a:pt x="1675153" y="770481"/>
                  <a:pt x="1691106" y="775726"/>
                </a:cubicBezTo>
                <a:cubicBezTo>
                  <a:pt x="1713614" y="783156"/>
                  <a:pt x="1733719" y="793864"/>
                  <a:pt x="1749017" y="812658"/>
                </a:cubicBezTo>
                <a:cubicBezTo>
                  <a:pt x="1749672" y="813532"/>
                  <a:pt x="1750546" y="814188"/>
                  <a:pt x="1751420" y="814843"/>
                </a:cubicBezTo>
                <a:cubicBezTo>
                  <a:pt x="1752076" y="815281"/>
                  <a:pt x="1752732" y="815499"/>
                  <a:pt x="1755354" y="815280"/>
                </a:cubicBezTo>
                <a:cubicBezTo>
                  <a:pt x="1742242" y="765455"/>
                  <a:pt x="1644559" y="387177"/>
                  <a:pt x="1638003" y="354397"/>
                </a:cubicBezTo>
                <a:cubicBezTo>
                  <a:pt x="1637129" y="346749"/>
                  <a:pt x="1635162" y="310909"/>
                  <a:pt x="1635598" y="303261"/>
                </a:cubicBezTo>
                <a:cubicBezTo>
                  <a:pt x="1636691" y="286652"/>
                  <a:pt x="1642810" y="273103"/>
                  <a:pt x="1657234" y="263925"/>
                </a:cubicBezTo>
                <a:cubicBezTo>
                  <a:pt x="1673186" y="255184"/>
                  <a:pt x="1690451" y="255839"/>
                  <a:pt x="1707714" y="258243"/>
                </a:cubicBezTo>
                <a:cubicBezTo>
                  <a:pt x="1739401" y="264580"/>
                  <a:pt x="1764314" y="281845"/>
                  <a:pt x="1784419" y="306538"/>
                </a:cubicBezTo>
                <a:cubicBezTo>
                  <a:pt x="1802339" y="328610"/>
                  <a:pt x="1813921" y="382369"/>
                  <a:pt x="1823973" y="408592"/>
                </a:cubicBezTo>
                <a:cubicBezTo>
                  <a:pt x="1827469" y="417771"/>
                  <a:pt x="1906797" y="688095"/>
                  <a:pt x="1907234" y="690280"/>
                </a:cubicBezTo>
                <a:cubicBezTo>
                  <a:pt x="1911386" y="705140"/>
                  <a:pt x="1912915" y="704266"/>
                  <a:pt x="1926465" y="698148"/>
                </a:cubicBezTo>
                <a:cubicBezTo>
                  <a:pt x="1965581" y="680010"/>
                  <a:pt x="2005791" y="670613"/>
                  <a:pt x="2046438" y="694651"/>
                </a:cubicBezTo>
                <a:cubicBezTo>
                  <a:pt x="2052776" y="698366"/>
                  <a:pt x="2059113" y="702081"/>
                  <a:pt x="2065013" y="706014"/>
                </a:cubicBezTo>
                <a:cubicBezTo>
                  <a:pt x="2069820" y="709293"/>
                  <a:pt x="2073536" y="709074"/>
                  <a:pt x="2076595" y="703392"/>
                </a:cubicBezTo>
                <a:cubicBezTo>
                  <a:pt x="2090581" y="677168"/>
                  <a:pt x="2114401" y="669082"/>
                  <a:pt x="2142155" y="667553"/>
                </a:cubicBezTo>
                <a:cubicBezTo>
                  <a:pt x="2175371" y="665804"/>
                  <a:pt x="2204873" y="675420"/>
                  <a:pt x="2230442" y="696399"/>
                </a:cubicBezTo>
                <a:cubicBezTo>
                  <a:pt x="2245302" y="708637"/>
                  <a:pt x="2261255" y="711259"/>
                  <a:pt x="2279612" y="706670"/>
                </a:cubicBezTo>
                <a:cubicBezTo>
                  <a:pt x="2296220" y="702518"/>
                  <a:pt x="2312391" y="696399"/>
                  <a:pt x="2328562" y="691592"/>
                </a:cubicBezTo>
                <a:cubicBezTo>
                  <a:pt x="2365712" y="680446"/>
                  <a:pt x="2394996" y="692903"/>
                  <a:pt x="2419034" y="721093"/>
                </a:cubicBezTo>
                <a:close/>
              </a:path>
            </a:pathLst>
          </a:custGeom>
          <a:solidFill>
            <a:srgbClr val="FCD9C1"/>
          </a:solidFill>
          <a:ln w="2539" cap="flat">
            <a:noFill/>
            <a:prstDash val="solid"/>
            <a:miter/>
          </a:ln>
        </p:spPr>
        <p:txBody>
          <a:bodyPr rtlCol="0" anchor="ctr"/>
          <a:lstStyle/>
          <a:p>
            <a:endParaRPr lang="en-US"/>
          </a:p>
        </p:txBody>
      </p:sp>
      <p:grpSp>
        <p:nvGrpSpPr>
          <p:cNvPr id="75" name="Group 74">
            <a:extLst>
              <a:ext uri="{FF2B5EF4-FFF2-40B4-BE49-F238E27FC236}">
                <a16:creationId xmlns:a16="http://schemas.microsoft.com/office/drawing/2014/main" id="{76B06473-3B8F-4E79-A2CA-FE5AA14E6B10}"/>
              </a:ext>
            </a:extLst>
          </p:cNvPr>
          <p:cNvGrpSpPr/>
          <p:nvPr/>
        </p:nvGrpSpPr>
        <p:grpSpPr>
          <a:xfrm rot="1587316">
            <a:off x="909065" y="3818987"/>
            <a:ext cx="1555538" cy="2302642"/>
            <a:chOff x="6477000" y="3016250"/>
            <a:chExt cx="1328738" cy="1966913"/>
          </a:xfrm>
        </p:grpSpPr>
        <p:sp>
          <p:nvSpPr>
            <p:cNvPr id="85" name="Freeform 21">
              <a:extLst>
                <a:ext uri="{FF2B5EF4-FFF2-40B4-BE49-F238E27FC236}">
                  <a16:creationId xmlns:a16="http://schemas.microsoft.com/office/drawing/2014/main" id="{B4FA53BD-6B07-46FB-8E73-F1977477D66B}"/>
                </a:ext>
              </a:extLst>
            </p:cNvPr>
            <p:cNvSpPr>
              <a:spLocks/>
            </p:cNvSpPr>
            <p:nvPr/>
          </p:nvSpPr>
          <p:spPr bwMode="auto">
            <a:xfrm>
              <a:off x="6477000" y="3162300"/>
              <a:ext cx="1328738" cy="1820863"/>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22">
              <a:extLst>
                <a:ext uri="{FF2B5EF4-FFF2-40B4-BE49-F238E27FC236}">
                  <a16:creationId xmlns:a16="http://schemas.microsoft.com/office/drawing/2014/main" id="{7DDC5813-58D8-4CB9-9061-D2321039535C}"/>
                </a:ext>
              </a:extLst>
            </p:cNvPr>
            <p:cNvSpPr>
              <a:spLocks noChangeArrowheads="1"/>
            </p:cNvSpPr>
            <p:nvPr/>
          </p:nvSpPr>
          <p:spPr bwMode="auto">
            <a:xfrm>
              <a:off x="6597650" y="3302000"/>
              <a:ext cx="1087438" cy="150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3">
              <a:extLst>
                <a:ext uri="{FF2B5EF4-FFF2-40B4-BE49-F238E27FC236}">
                  <a16:creationId xmlns:a16="http://schemas.microsoft.com/office/drawing/2014/main" id="{BE959B4F-7DAB-4E34-981E-329FB1AFA854}"/>
                </a:ext>
              </a:extLst>
            </p:cNvPr>
            <p:cNvSpPr>
              <a:spLocks/>
            </p:cNvSpPr>
            <p:nvPr/>
          </p:nvSpPr>
          <p:spPr bwMode="auto">
            <a:xfrm>
              <a:off x="6591300" y="3294062"/>
              <a:ext cx="1101725" cy="1520825"/>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4">
              <a:extLst>
                <a:ext uri="{FF2B5EF4-FFF2-40B4-BE49-F238E27FC236}">
                  <a16:creationId xmlns:a16="http://schemas.microsoft.com/office/drawing/2014/main" id="{3C666D1B-AC85-4D2A-99E2-A162377C88E7}"/>
                </a:ext>
              </a:extLst>
            </p:cNvPr>
            <p:cNvSpPr>
              <a:spLocks/>
            </p:cNvSpPr>
            <p:nvPr/>
          </p:nvSpPr>
          <p:spPr bwMode="auto">
            <a:xfrm>
              <a:off x="6786563" y="3609975"/>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Line 25">
              <a:extLst>
                <a:ext uri="{FF2B5EF4-FFF2-40B4-BE49-F238E27FC236}">
                  <a16:creationId xmlns:a16="http://schemas.microsoft.com/office/drawing/2014/main" id="{D04960E5-FE25-4A27-91D8-4279B67D5F31}"/>
                </a:ext>
              </a:extLst>
            </p:cNvPr>
            <p:cNvSpPr>
              <a:spLocks noChangeShapeType="1"/>
            </p:cNvSpPr>
            <p:nvPr/>
          </p:nvSpPr>
          <p:spPr bwMode="auto">
            <a:xfrm>
              <a:off x="6786563" y="3609975"/>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6">
              <a:extLst>
                <a:ext uri="{FF2B5EF4-FFF2-40B4-BE49-F238E27FC236}">
                  <a16:creationId xmlns:a16="http://schemas.microsoft.com/office/drawing/2014/main" id="{C0C3797F-AD4E-4A8B-87FF-60021E76BA40}"/>
                </a:ext>
              </a:extLst>
            </p:cNvPr>
            <p:cNvSpPr>
              <a:spLocks/>
            </p:cNvSpPr>
            <p:nvPr/>
          </p:nvSpPr>
          <p:spPr bwMode="auto">
            <a:xfrm>
              <a:off x="6764338" y="3586163"/>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7">
              <a:extLst>
                <a:ext uri="{FF2B5EF4-FFF2-40B4-BE49-F238E27FC236}">
                  <a16:creationId xmlns:a16="http://schemas.microsoft.com/office/drawing/2014/main" id="{ADF59732-B6E8-4602-9579-66A28CF2373A}"/>
                </a:ext>
              </a:extLst>
            </p:cNvPr>
            <p:cNvSpPr>
              <a:spLocks/>
            </p:cNvSpPr>
            <p:nvPr/>
          </p:nvSpPr>
          <p:spPr bwMode="auto">
            <a:xfrm>
              <a:off x="6721475" y="3759200"/>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Line 28">
              <a:extLst>
                <a:ext uri="{FF2B5EF4-FFF2-40B4-BE49-F238E27FC236}">
                  <a16:creationId xmlns:a16="http://schemas.microsoft.com/office/drawing/2014/main" id="{64144774-FF37-417B-926B-E037159D78C1}"/>
                </a:ext>
              </a:extLst>
            </p:cNvPr>
            <p:cNvSpPr>
              <a:spLocks noChangeShapeType="1"/>
            </p:cNvSpPr>
            <p:nvPr/>
          </p:nvSpPr>
          <p:spPr bwMode="auto">
            <a:xfrm>
              <a:off x="6721475" y="3759200"/>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9">
              <a:extLst>
                <a:ext uri="{FF2B5EF4-FFF2-40B4-BE49-F238E27FC236}">
                  <a16:creationId xmlns:a16="http://schemas.microsoft.com/office/drawing/2014/main" id="{AA6FAF1A-F505-471C-885C-E205BA6CD276}"/>
                </a:ext>
              </a:extLst>
            </p:cNvPr>
            <p:cNvSpPr>
              <a:spLocks/>
            </p:cNvSpPr>
            <p:nvPr/>
          </p:nvSpPr>
          <p:spPr bwMode="auto">
            <a:xfrm>
              <a:off x="6699250" y="3736975"/>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0">
              <a:extLst>
                <a:ext uri="{FF2B5EF4-FFF2-40B4-BE49-F238E27FC236}">
                  <a16:creationId xmlns:a16="http://schemas.microsoft.com/office/drawing/2014/main" id="{B32C509F-3E31-41D9-8AC4-92E902539EC3}"/>
                </a:ext>
              </a:extLst>
            </p:cNvPr>
            <p:cNvSpPr>
              <a:spLocks/>
            </p:cNvSpPr>
            <p:nvPr/>
          </p:nvSpPr>
          <p:spPr bwMode="auto">
            <a:xfrm>
              <a:off x="6786563" y="3913188"/>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Line 31">
              <a:extLst>
                <a:ext uri="{FF2B5EF4-FFF2-40B4-BE49-F238E27FC236}">
                  <a16:creationId xmlns:a16="http://schemas.microsoft.com/office/drawing/2014/main" id="{AEA69708-0D7D-4AB0-8116-382721B8A608}"/>
                </a:ext>
              </a:extLst>
            </p:cNvPr>
            <p:cNvSpPr>
              <a:spLocks noChangeShapeType="1"/>
            </p:cNvSpPr>
            <p:nvPr/>
          </p:nvSpPr>
          <p:spPr bwMode="auto">
            <a:xfrm>
              <a:off x="6786563" y="3913188"/>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2">
              <a:extLst>
                <a:ext uri="{FF2B5EF4-FFF2-40B4-BE49-F238E27FC236}">
                  <a16:creationId xmlns:a16="http://schemas.microsoft.com/office/drawing/2014/main" id="{76CC40C8-185D-41E9-BD75-38FD74201910}"/>
                </a:ext>
              </a:extLst>
            </p:cNvPr>
            <p:cNvSpPr>
              <a:spLocks/>
            </p:cNvSpPr>
            <p:nvPr/>
          </p:nvSpPr>
          <p:spPr bwMode="auto">
            <a:xfrm>
              <a:off x="6764338" y="3890963"/>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10"/>
                    <a:pt x="201" y="6"/>
                  </a:cubicBezTo>
                  <a:cubicBezTo>
                    <a:pt x="201" y="3"/>
                    <a:pt x="199" y="0"/>
                    <a:pt x="195"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3">
              <a:extLst>
                <a:ext uri="{FF2B5EF4-FFF2-40B4-BE49-F238E27FC236}">
                  <a16:creationId xmlns:a16="http://schemas.microsoft.com/office/drawing/2014/main" id="{56204A8E-422B-4477-AA71-084ACD5AF247}"/>
                </a:ext>
              </a:extLst>
            </p:cNvPr>
            <p:cNvSpPr>
              <a:spLocks/>
            </p:cNvSpPr>
            <p:nvPr/>
          </p:nvSpPr>
          <p:spPr bwMode="auto">
            <a:xfrm>
              <a:off x="6721475" y="40671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Line 34">
              <a:extLst>
                <a:ext uri="{FF2B5EF4-FFF2-40B4-BE49-F238E27FC236}">
                  <a16:creationId xmlns:a16="http://schemas.microsoft.com/office/drawing/2014/main" id="{589F9D0F-6288-4CE6-9036-D12F6D9D3820}"/>
                </a:ext>
              </a:extLst>
            </p:cNvPr>
            <p:cNvSpPr>
              <a:spLocks noChangeShapeType="1"/>
            </p:cNvSpPr>
            <p:nvPr/>
          </p:nvSpPr>
          <p:spPr bwMode="auto">
            <a:xfrm>
              <a:off x="6721475" y="40671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5">
              <a:extLst>
                <a:ext uri="{FF2B5EF4-FFF2-40B4-BE49-F238E27FC236}">
                  <a16:creationId xmlns:a16="http://schemas.microsoft.com/office/drawing/2014/main" id="{817E8965-0391-4E7D-92E5-241CD66A4FB6}"/>
                </a:ext>
              </a:extLst>
            </p:cNvPr>
            <p:cNvSpPr>
              <a:spLocks/>
            </p:cNvSpPr>
            <p:nvPr/>
          </p:nvSpPr>
          <p:spPr bwMode="auto">
            <a:xfrm>
              <a:off x="6699250" y="4044950"/>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9"/>
                    <a:pt x="235" y="6"/>
                  </a:cubicBezTo>
                  <a:cubicBezTo>
                    <a:pt x="235" y="3"/>
                    <a:pt x="232" y="0"/>
                    <a:pt x="229"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
              <a:extLst>
                <a:ext uri="{FF2B5EF4-FFF2-40B4-BE49-F238E27FC236}">
                  <a16:creationId xmlns:a16="http://schemas.microsoft.com/office/drawing/2014/main" id="{76E7CEDE-A339-4E90-8389-F88BD1922687}"/>
                </a:ext>
              </a:extLst>
            </p:cNvPr>
            <p:cNvSpPr>
              <a:spLocks/>
            </p:cNvSpPr>
            <p:nvPr/>
          </p:nvSpPr>
          <p:spPr bwMode="auto">
            <a:xfrm>
              <a:off x="6786563" y="42211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Line 37">
              <a:extLst>
                <a:ext uri="{FF2B5EF4-FFF2-40B4-BE49-F238E27FC236}">
                  <a16:creationId xmlns:a16="http://schemas.microsoft.com/office/drawing/2014/main" id="{1ED853F1-FF35-4615-8CFA-ABD102A77399}"/>
                </a:ext>
              </a:extLst>
            </p:cNvPr>
            <p:cNvSpPr>
              <a:spLocks noChangeShapeType="1"/>
            </p:cNvSpPr>
            <p:nvPr/>
          </p:nvSpPr>
          <p:spPr bwMode="auto">
            <a:xfrm>
              <a:off x="6786563" y="42211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8">
              <a:extLst>
                <a:ext uri="{FF2B5EF4-FFF2-40B4-BE49-F238E27FC236}">
                  <a16:creationId xmlns:a16="http://schemas.microsoft.com/office/drawing/2014/main" id="{2B9B17A9-5A00-4431-AFFD-7FC4B6096132}"/>
                </a:ext>
              </a:extLst>
            </p:cNvPr>
            <p:cNvSpPr>
              <a:spLocks/>
            </p:cNvSpPr>
            <p:nvPr/>
          </p:nvSpPr>
          <p:spPr bwMode="auto">
            <a:xfrm>
              <a:off x="6764338" y="4198938"/>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9">
              <a:extLst>
                <a:ext uri="{FF2B5EF4-FFF2-40B4-BE49-F238E27FC236}">
                  <a16:creationId xmlns:a16="http://schemas.microsoft.com/office/drawing/2014/main" id="{8B0B5EE5-0686-498F-AD62-FCBA67B62F5B}"/>
                </a:ext>
              </a:extLst>
            </p:cNvPr>
            <p:cNvSpPr>
              <a:spLocks/>
            </p:cNvSpPr>
            <p:nvPr/>
          </p:nvSpPr>
          <p:spPr bwMode="auto">
            <a:xfrm>
              <a:off x="6786563" y="45259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Line 40">
              <a:extLst>
                <a:ext uri="{FF2B5EF4-FFF2-40B4-BE49-F238E27FC236}">
                  <a16:creationId xmlns:a16="http://schemas.microsoft.com/office/drawing/2014/main" id="{24F55C4E-2F21-4459-8B45-F1B95591DC56}"/>
                </a:ext>
              </a:extLst>
            </p:cNvPr>
            <p:cNvSpPr>
              <a:spLocks noChangeShapeType="1"/>
            </p:cNvSpPr>
            <p:nvPr/>
          </p:nvSpPr>
          <p:spPr bwMode="auto">
            <a:xfrm>
              <a:off x="6786563" y="45259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1">
              <a:extLst>
                <a:ext uri="{FF2B5EF4-FFF2-40B4-BE49-F238E27FC236}">
                  <a16:creationId xmlns:a16="http://schemas.microsoft.com/office/drawing/2014/main" id="{74254297-B497-44A4-ACA8-D16D76865B94}"/>
                </a:ext>
              </a:extLst>
            </p:cNvPr>
            <p:cNvSpPr>
              <a:spLocks/>
            </p:cNvSpPr>
            <p:nvPr/>
          </p:nvSpPr>
          <p:spPr bwMode="auto">
            <a:xfrm>
              <a:off x="6764338" y="4502150"/>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3"/>
                    <a:pt x="199" y="0"/>
                    <a:pt x="195"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42">
              <a:extLst>
                <a:ext uri="{FF2B5EF4-FFF2-40B4-BE49-F238E27FC236}">
                  <a16:creationId xmlns:a16="http://schemas.microsoft.com/office/drawing/2014/main" id="{DF6E09B7-4F04-4CFE-B4E3-707733FFBB9E}"/>
                </a:ext>
              </a:extLst>
            </p:cNvPr>
            <p:cNvSpPr>
              <a:spLocks/>
            </p:cNvSpPr>
            <p:nvPr/>
          </p:nvSpPr>
          <p:spPr bwMode="auto">
            <a:xfrm>
              <a:off x="6721475" y="43719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Line 43">
              <a:extLst>
                <a:ext uri="{FF2B5EF4-FFF2-40B4-BE49-F238E27FC236}">
                  <a16:creationId xmlns:a16="http://schemas.microsoft.com/office/drawing/2014/main" id="{C6A6EF8B-04A3-42B0-A128-BAAD811E33CE}"/>
                </a:ext>
              </a:extLst>
            </p:cNvPr>
            <p:cNvSpPr>
              <a:spLocks noChangeShapeType="1"/>
            </p:cNvSpPr>
            <p:nvPr/>
          </p:nvSpPr>
          <p:spPr bwMode="auto">
            <a:xfrm>
              <a:off x="6721475" y="43719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4">
              <a:extLst>
                <a:ext uri="{FF2B5EF4-FFF2-40B4-BE49-F238E27FC236}">
                  <a16:creationId xmlns:a16="http://schemas.microsoft.com/office/drawing/2014/main" id="{59371498-43FE-405F-AFFE-2CB2BD4FF4A2}"/>
                </a:ext>
              </a:extLst>
            </p:cNvPr>
            <p:cNvSpPr>
              <a:spLocks/>
            </p:cNvSpPr>
            <p:nvPr/>
          </p:nvSpPr>
          <p:spPr bwMode="auto">
            <a:xfrm>
              <a:off x="6699250" y="4348163"/>
              <a:ext cx="884238" cy="46038"/>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5">
              <a:extLst>
                <a:ext uri="{FF2B5EF4-FFF2-40B4-BE49-F238E27FC236}">
                  <a16:creationId xmlns:a16="http://schemas.microsoft.com/office/drawing/2014/main" id="{A33F882E-EBD8-4491-87C2-0196547FA465}"/>
                </a:ext>
              </a:extLst>
            </p:cNvPr>
            <p:cNvSpPr>
              <a:spLocks/>
            </p:cNvSpPr>
            <p:nvPr/>
          </p:nvSpPr>
          <p:spPr bwMode="auto">
            <a:xfrm>
              <a:off x="6838950" y="3200400"/>
              <a:ext cx="604838" cy="184150"/>
            </a:xfrm>
            <a:custGeom>
              <a:avLst/>
              <a:gdLst>
                <a:gd name="T0" fmla="*/ 161 w 161"/>
                <a:gd name="T1" fmla="*/ 36 h 49"/>
                <a:gd name="T2" fmla="*/ 126 w 161"/>
                <a:gd name="T3" fmla="*/ 0 h 49"/>
                <a:gd name="T4" fmla="*/ 36 w 161"/>
                <a:gd name="T5" fmla="*/ 0 h 49"/>
                <a:gd name="T6" fmla="*/ 0 w 161"/>
                <a:gd name="T7" fmla="*/ 36 h 49"/>
                <a:gd name="T8" fmla="*/ 0 w 161"/>
                <a:gd name="T9" fmla="*/ 36 h 49"/>
                <a:gd name="T10" fmla="*/ 13 w 161"/>
                <a:gd name="T11" fmla="*/ 49 h 49"/>
                <a:gd name="T12" fmla="*/ 148 w 161"/>
                <a:gd name="T13" fmla="*/ 49 h 49"/>
                <a:gd name="T14" fmla="*/ 161 w 161"/>
                <a:gd name="T15" fmla="*/ 3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49">
                  <a:moveTo>
                    <a:pt x="161" y="36"/>
                  </a:moveTo>
                  <a:cubicBezTo>
                    <a:pt x="161" y="16"/>
                    <a:pt x="146" y="0"/>
                    <a:pt x="126" y="0"/>
                  </a:cubicBezTo>
                  <a:cubicBezTo>
                    <a:pt x="36" y="0"/>
                    <a:pt x="36" y="0"/>
                    <a:pt x="36" y="0"/>
                  </a:cubicBezTo>
                  <a:cubicBezTo>
                    <a:pt x="16" y="0"/>
                    <a:pt x="0" y="16"/>
                    <a:pt x="0" y="36"/>
                  </a:cubicBezTo>
                  <a:cubicBezTo>
                    <a:pt x="0" y="36"/>
                    <a:pt x="0" y="36"/>
                    <a:pt x="0" y="36"/>
                  </a:cubicBezTo>
                  <a:cubicBezTo>
                    <a:pt x="0" y="43"/>
                    <a:pt x="6" y="49"/>
                    <a:pt x="13" y="49"/>
                  </a:cubicBezTo>
                  <a:cubicBezTo>
                    <a:pt x="148" y="49"/>
                    <a:pt x="148" y="49"/>
                    <a:pt x="148" y="49"/>
                  </a:cubicBezTo>
                  <a:cubicBezTo>
                    <a:pt x="155" y="49"/>
                    <a:pt x="161" y="43"/>
                    <a:pt x="161"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6">
              <a:extLst>
                <a:ext uri="{FF2B5EF4-FFF2-40B4-BE49-F238E27FC236}">
                  <a16:creationId xmlns:a16="http://schemas.microsoft.com/office/drawing/2014/main" id="{1AE29EF4-21FB-419D-BDCA-98B66E0DE38E}"/>
                </a:ext>
              </a:extLst>
            </p:cNvPr>
            <p:cNvSpPr>
              <a:spLocks noEditPoints="1"/>
            </p:cNvSpPr>
            <p:nvPr/>
          </p:nvSpPr>
          <p:spPr bwMode="auto">
            <a:xfrm>
              <a:off x="6989763" y="3016250"/>
              <a:ext cx="304800" cy="303213"/>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9 h 81"/>
                <a:gd name="T12" fmla="*/ 12 w 81"/>
                <a:gd name="T13" fmla="*/ 40 h 81"/>
                <a:gd name="T14" fmla="*/ 41 w 81"/>
                <a:gd name="T15" fmla="*/ 12 h 81"/>
                <a:gd name="T16" fmla="*/ 69 w 81"/>
                <a:gd name="T17" fmla="*/ 40 h 81"/>
                <a:gd name="T18" fmla="*/ 41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9"/>
                  </a:moveTo>
                  <a:cubicBezTo>
                    <a:pt x="25" y="69"/>
                    <a:pt x="12" y="56"/>
                    <a:pt x="12" y="40"/>
                  </a:cubicBezTo>
                  <a:cubicBezTo>
                    <a:pt x="12" y="24"/>
                    <a:pt x="25" y="12"/>
                    <a:pt x="41" y="12"/>
                  </a:cubicBezTo>
                  <a:cubicBezTo>
                    <a:pt x="56" y="12"/>
                    <a:pt x="69" y="24"/>
                    <a:pt x="69" y="40"/>
                  </a:cubicBezTo>
                  <a:cubicBezTo>
                    <a:pt x="69" y="56"/>
                    <a:pt x="56" y="69"/>
                    <a:pt x="41"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8" name="Freeform: Shape 157">
            <a:extLst>
              <a:ext uri="{FF2B5EF4-FFF2-40B4-BE49-F238E27FC236}">
                <a16:creationId xmlns:a16="http://schemas.microsoft.com/office/drawing/2014/main" id="{15C310A7-401F-423F-8320-EEB523B9B3B5}"/>
              </a:ext>
            </a:extLst>
          </p:cNvPr>
          <p:cNvSpPr/>
          <p:nvPr/>
        </p:nvSpPr>
        <p:spPr>
          <a:xfrm rot="2717603">
            <a:off x="-173015" y="4960000"/>
            <a:ext cx="751360" cy="834887"/>
          </a:xfrm>
          <a:custGeom>
            <a:avLst/>
            <a:gdLst>
              <a:gd name="connsiteX0" fmla="*/ 184970 w 751360"/>
              <a:gd name="connsiteY0" fmla="*/ 3969 h 834887"/>
              <a:gd name="connsiteX1" fmla="*/ 218776 w 751360"/>
              <a:gd name="connsiteY1" fmla="*/ 9240 h 834887"/>
              <a:gd name="connsiteX2" fmla="*/ 474653 w 751360"/>
              <a:gd name="connsiteY2" fmla="*/ 128216 h 834887"/>
              <a:gd name="connsiteX3" fmla="*/ 680823 w 751360"/>
              <a:gd name="connsiteY3" fmla="*/ 223558 h 834887"/>
              <a:gd name="connsiteX4" fmla="*/ 701195 w 751360"/>
              <a:gd name="connsiteY4" fmla="*/ 239449 h 834887"/>
              <a:gd name="connsiteX5" fmla="*/ 737865 w 751360"/>
              <a:gd name="connsiteY5" fmla="*/ 255339 h 834887"/>
              <a:gd name="connsiteX6" fmla="*/ 746829 w 751360"/>
              <a:gd name="connsiteY6" fmla="*/ 282230 h 834887"/>
              <a:gd name="connsiteX7" fmla="*/ 562663 w 751360"/>
              <a:gd name="connsiteY7" fmla="*/ 670937 h 834887"/>
              <a:gd name="connsiteX8" fmla="*/ 485328 w 751360"/>
              <a:gd name="connsiteY8" fmla="*/ 834887 h 834887"/>
              <a:gd name="connsiteX9" fmla="*/ 0 w 751360"/>
              <a:gd name="connsiteY9" fmla="*/ 354504 h 834887"/>
              <a:gd name="connsiteX10" fmla="*/ 101839 w 751360"/>
              <a:gd name="connsiteY10" fmla="*/ 158774 h 834887"/>
              <a:gd name="connsiteX11" fmla="*/ 176401 w 751360"/>
              <a:gd name="connsiteY11" fmla="*/ 14130 h 834887"/>
              <a:gd name="connsiteX12" fmla="*/ 184970 w 751360"/>
              <a:gd name="connsiteY12" fmla="*/ 3969 h 8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360" h="834887">
                <a:moveTo>
                  <a:pt x="184970" y="3969"/>
                </a:moveTo>
                <a:cubicBezTo>
                  <a:pt x="192343" y="-2983"/>
                  <a:pt x="197996" y="-539"/>
                  <a:pt x="218776" y="9240"/>
                </a:cubicBezTo>
                <a:lnTo>
                  <a:pt x="474653" y="128216"/>
                </a:lnTo>
                <a:lnTo>
                  <a:pt x="680823" y="223558"/>
                </a:lnTo>
                <a:cubicBezTo>
                  <a:pt x="689379" y="227225"/>
                  <a:pt x="698343" y="229670"/>
                  <a:pt x="701195" y="239449"/>
                </a:cubicBezTo>
                <a:cubicBezTo>
                  <a:pt x="713419" y="244745"/>
                  <a:pt x="725234" y="251265"/>
                  <a:pt x="737865" y="255339"/>
                </a:cubicBezTo>
                <a:cubicBezTo>
                  <a:pt x="754163" y="260636"/>
                  <a:pt x="753756" y="268377"/>
                  <a:pt x="746829" y="282230"/>
                </a:cubicBezTo>
                <a:cubicBezTo>
                  <a:pt x="684896" y="411799"/>
                  <a:pt x="623780" y="541368"/>
                  <a:pt x="562663" y="670937"/>
                </a:cubicBezTo>
                <a:lnTo>
                  <a:pt x="485328" y="834887"/>
                </a:lnTo>
                <a:lnTo>
                  <a:pt x="0" y="354504"/>
                </a:lnTo>
                <a:lnTo>
                  <a:pt x="101839" y="158774"/>
                </a:lnTo>
                <a:cubicBezTo>
                  <a:pt x="127100" y="110694"/>
                  <a:pt x="152361" y="62616"/>
                  <a:pt x="176401" y="14130"/>
                </a:cubicBezTo>
                <a:cubicBezTo>
                  <a:pt x="179864" y="9648"/>
                  <a:pt x="182513" y="6286"/>
                  <a:pt x="184970" y="3969"/>
                </a:cubicBezTo>
                <a:close/>
              </a:path>
            </a:pathLst>
          </a:custGeom>
          <a:solidFill>
            <a:schemeClr val="bg1"/>
          </a:solidFill>
          <a:ln w="4251" cap="flat">
            <a:noFill/>
            <a:prstDash val="solid"/>
            <a:miter/>
          </a:ln>
        </p:spPr>
        <p:txBody>
          <a:bodyPr wrap="square" rtlCol="0" anchor="ctr">
            <a:noAutofit/>
          </a:bodyPr>
          <a:lstStyle/>
          <a:p>
            <a:endParaRPr lang="en-US" dirty="0"/>
          </a:p>
        </p:txBody>
      </p:sp>
      <p:sp>
        <p:nvSpPr>
          <p:cNvPr id="148" name="Freeform: Shape 147">
            <a:extLst>
              <a:ext uri="{FF2B5EF4-FFF2-40B4-BE49-F238E27FC236}">
                <a16:creationId xmlns:a16="http://schemas.microsoft.com/office/drawing/2014/main" id="{769BEC89-BFE1-480F-BA4F-C7B0C9FABF72}"/>
              </a:ext>
            </a:extLst>
          </p:cNvPr>
          <p:cNvSpPr/>
          <p:nvPr/>
        </p:nvSpPr>
        <p:spPr>
          <a:xfrm rot="578905">
            <a:off x="1255322" y="5572258"/>
            <a:ext cx="1098009" cy="279768"/>
          </a:xfrm>
          <a:custGeom>
            <a:avLst/>
            <a:gdLst>
              <a:gd name="connsiteX0" fmla="*/ 58249 w 1098009"/>
              <a:gd name="connsiteY0" fmla="*/ 232663 h 279768"/>
              <a:gd name="connsiteX1" fmla="*/ 125616 w 1098009"/>
              <a:gd name="connsiteY1" fmla="*/ 279768 h 279768"/>
              <a:gd name="connsiteX2" fmla="*/ 0 w 1098009"/>
              <a:gd name="connsiteY2" fmla="*/ 268625 h 279768"/>
              <a:gd name="connsiteX3" fmla="*/ 58249 w 1098009"/>
              <a:gd name="connsiteY3" fmla="*/ 232663 h 279768"/>
              <a:gd name="connsiteX4" fmla="*/ 1066212 w 1098009"/>
              <a:gd name="connsiteY4" fmla="*/ 1186 h 279768"/>
              <a:gd name="connsiteX5" fmla="*/ 1083940 w 1098009"/>
              <a:gd name="connsiteY5" fmla="*/ 11822 h 279768"/>
              <a:gd name="connsiteX6" fmla="*/ 1097110 w 1098009"/>
              <a:gd name="connsiteY6" fmla="*/ 72604 h 279768"/>
              <a:gd name="connsiteX7" fmla="*/ 1087992 w 1098009"/>
              <a:gd name="connsiteY7" fmla="*/ 86280 h 279768"/>
              <a:gd name="connsiteX8" fmla="*/ 348989 w 1098009"/>
              <a:gd name="connsiteY8" fmla="*/ 236208 h 279768"/>
              <a:gd name="connsiteX9" fmla="*/ 317079 w 1098009"/>
              <a:gd name="connsiteY9" fmla="*/ 228104 h 279768"/>
              <a:gd name="connsiteX10" fmla="*/ 248699 w 1098009"/>
              <a:gd name="connsiteY10" fmla="*/ 165296 h 279768"/>
              <a:gd name="connsiteX11" fmla="*/ 1066212 w 1098009"/>
              <a:gd name="connsiteY11" fmla="*/ 1186 h 2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8009" h="279768">
                <a:moveTo>
                  <a:pt x="58249" y="232663"/>
                </a:moveTo>
                <a:cubicBezTo>
                  <a:pt x="82562" y="245832"/>
                  <a:pt x="103836" y="263560"/>
                  <a:pt x="125616" y="279768"/>
                </a:cubicBezTo>
                <a:cubicBezTo>
                  <a:pt x="85094" y="276223"/>
                  <a:pt x="44573" y="272677"/>
                  <a:pt x="0" y="268625"/>
                </a:cubicBezTo>
                <a:cubicBezTo>
                  <a:pt x="20767" y="255456"/>
                  <a:pt x="39508" y="243806"/>
                  <a:pt x="58249" y="232663"/>
                </a:cubicBezTo>
                <a:close/>
                <a:moveTo>
                  <a:pt x="1066212" y="1186"/>
                </a:moveTo>
                <a:cubicBezTo>
                  <a:pt x="1075836" y="-841"/>
                  <a:pt x="1081914" y="-1854"/>
                  <a:pt x="1083940" y="11822"/>
                </a:cubicBezTo>
                <a:cubicBezTo>
                  <a:pt x="1086473" y="32083"/>
                  <a:pt x="1091538" y="52850"/>
                  <a:pt x="1097110" y="72604"/>
                </a:cubicBezTo>
                <a:cubicBezTo>
                  <a:pt x="1100149" y="83241"/>
                  <a:pt x="1095084" y="84760"/>
                  <a:pt x="1087992" y="86280"/>
                </a:cubicBezTo>
                <a:cubicBezTo>
                  <a:pt x="1075836" y="88812"/>
                  <a:pt x="381406" y="229117"/>
                  <a:pt x="348989" y="236208"/>
                </a:cubicBezTo>
                <a:cubicBezTo>
                  <a:pt x="336832" y="238740"/>
                  <a:pt x="327208" y="238234"/>
                  <a:pt x="317079" y="228104"/>
                </a:cubicBezTo>
                <a:cubicBezTo>
                  <a:pt x="296311" y="206830"/>
                  <a:pt x="273518" y="187583"/>
                  <a:pt x="248699" y="165296"/>
                </a:cubicBezTo>
                <a:cubicBezTo>
                  <a:pt x="278583" y="159724"/>
                  <a:pt x="1046458" y="5238"/>
                  <a:pt x="1066212" y="1186"/>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197" name="Freeform: Shape 196">
            <a:extLst>
              <a:ext uri="{FF2B5EF4-FFF2-40B4-BE49-F238E27FC236}">
                <a16:creationId xmlns:a16="http://schemas.microsoft.com/office/drawing/2014/main" id="{F5E746BC-3350-41F9-84C5-CA7FC663E46B}"/>
              </a:ext>
            </a:extLst>
          </p:cNvPr>
          <p:cNvSpPr/>
          <p:nvPr/>
        </p:nvSpPr>
        <p:spPr>
          <a:xfrm rot="578905">
            <a:off x="327149" y="4514057"/>
            <a:ext cx="2328005" cy="1837744"/>
          </a:xfrm>
          <a:custGeom>
            <a:avLst/>
            <a:gdLst>
              <a:gd name="connsiteX0" fmla="*/ 1352938 w 2328005"/>
              <a:gd name="connsiteY0" fmla="*/ 868370 h 1837744"/>
              <a:gd name="connsiteX1" fmla="*/ 1475452 w 2328005"/>
              <a:gd name="connsiteY1" fmla="*/ 875207 h 1837744"/>
              <a:gd name="connsiteX2" fmla="*/ 1492673 w 2328005"/>
              <a:gd name="connsiteY2" fmla="*/ 879766 h 1837744"/>
              <a:gd name="connsiteX3" fmla="*/ 1564091 w 2328005"/>
              <a:gd name="connsiteY3" fmla="*/ 901040 h 1837744"/>
              <a:gd name="connsiteX4" fmla="*/ 1586885 w 2328005"/>
              <a:gd name="connsiteY4" fmla="*/ 904078 h 1837744"/>
              <a:gd name="connsiteX5" fmla="*/ 1724656 w 2328005"/>
              <a:gd name="connsiteY5" fmla="*/ 886857 h 1837744"/>
              <a:gd name="connsiteX6" fmla="*/ 1822413 w 2328005"/>
              <a:gd name="connsiteY6" fmla="*/ 889389 h 1837744"/>
              <a:gd name="connsiteX7" fmla="*/ 1886234 w 2328005"/>
              <a:gd name="connsiteY7" fmla="*/ 930924 h 1837744"/>
              <a:gd name="connsiteX8" fmla="*/ 1917132 w 2328005"/>
              <a:gd name="connsiteY8" fmla="*/ 951691 h 1837744"/>
              <a:gd name="connsiteX9" fmla="*/ 1962718 w 2328005"/>
              <a:gd name="connsiteY9" fmla="*/ 983601 h 1837744"/>
              <a:gd name="connsiteX10" fmla="*/ 1987537 w 2328005"/>
              <a:gd name="connsiteY10" fmla="*/ 1011459 h 1837744"/>
              <a:gd name="connsiteX11" fmla="*/ 1251066 w 2328005"/>
              <a:gd name="connsiteY11" fmla="*/ 1165945 h 1837744"/>
              <a:gd name="connsiteX12" fmla="*/ 1248027 w 2328005"/>
              <a:gd name="connsiteY12" fmla="*/ 1175569 h 1837744"/>
              <a:gd name="connsiteX13" fmla="*/ 1308302 w 2328005"/>
              <a:gd name="connsiteY13" fmla="*/ 1228753 h 1837744"/>
              <a:gd name="connsiteX14" fmla="*/ 1334134 w 2328005"/>
              <a:gd name="connsiteY14" fmla="*/ 1229260 h 1837744"/>
              <a:gd name="connsiteX15" fmla="*/ 2030591 w 2328005"/>
              <a:gd name="connsiteY15" fmla="*/ 1090982 h 1837744"/>
              <a:gd name="connsiteX16" fmla="*/ 2054903 w 2328005"/>
              <a:gd name="connsiteY16" fmla="*/ 1123398 h 1837744"/>
              <a:gd name="connsiteX17" fmla="*/ 2328005 w 2328005"/>
              <a:gd name="connsiteY17" fmla="*/ 1509212 h 1837744"/>
              <a:gd name="connsiteX18" fmla="*/ 1890846 w 2328005"/>
              <a:gd name="connsiteY18" fmla="*/ 1837539 h 1837744"/>
              <a:gd name="connsiteX19" fmla="*/ 1695475 w 2328005"/>
              <a:gd name="connsiteY19" fmla="*/ 1616268 h 1837744"/>
              <a:gd name="connsiteX20" fmla="*/ 1461234 w 2328005"/>
              <a:gd name="connsiteY20" fmla="*/ 1539142 h 1837744"/>
              <a:gd name="connsiteX21" fmla="*/ 1230805 w 2328005"/>
              <a:gd name="connsiteY21" fmla="*/ 1421228 h 1837744"/>
              <a:gd name="connsiteX22" fmla="*/ 1137607 w 2328005"/>
              <a:gd name="connsiteY22" fmla="*/ 1336641 h 1837744"/>
              <a:gd name="connsiteX23" fmla="*/ 1105190 w 2328005"/>
              <a:gd name="connsiteY23" fmla="*/ 1279912 h 1837744"/>
              <a:gd name="connsiteX24" fmla="*/ 1037823 w 2328005"/>
              <a:gd name="connsiteY24" fmla="*/ 1232806 h 1837744"/>
              <a:gd name="connsiteX25" fmla="*/ 1012498 w 2328005"/>
              <a:gd name="connsiteY25" fmla="*/ 1191271 h 1837744"/>
              <a:gd name="connsiteX26" fmla="*/ 1075812 w 2328005"/>
              <a:gd name="connsiteY26" fmla="*/ 1123398 h 1837744"/>
              <a:gd name="connsiteX27" fmla="*/ 1122917 w 2328005"/>
              <a:gd name="connsiteY27" fmla="*/ 1098073 h 1837744"/>
              <a:gd name="connsiteX28" fmla="*/ 1244988 w 2328005"/>
              <a:gd name="connsiteY28" fmla="*/ 938521 h 1837744"/>
              <a:gd name="connsiteX29" fmla="*/ 1313367 w 2328005"/>
              <a:gd name="connsiteY29" fmla="*/ 884831 h 1837744"/>
              <a:gd name="connsiteX30" fmla="*/ 1352938 w 2328005"/>
              <a:gd name="connsiteY30" fmla="*/ 868370 h 1837744"/>
              <a:gd name="connsiteX31" fmla="*/ 624850 w 2328005"/>
              <a:gd name="connsiteY31" fmla="*/ 11 h 1837744"/>
              <a:gd name="connsiteX32" fmla="*/ 651531 w 2328005"/>
              <a:gd name="connsiteY32" fmla="*/ 10872 h 1837744"/>
              <a:gd name="connsiteX33" fmla="*/ 653875 w 2328005"/>
              <a:gd name="connsiteY33" fmla="*/ 74725 h 1837744"/>
              <a:gd name="connsiteX34" fmla="*/ 608687 w 2328005"/>
              <a:gd name="connsiteY34" fmla="*/ 126552 h 1837744"/>
              <a:gd name="connsiteX35" fmla="*/ 694621 w 2328005"/>
              <a:gd name="connsiteY35" fmla="*/ 93416 h 1837744"/>
              <a:gd name="connsiteX36" fmla="*/ 815750 w 2328005"/>
              <a:gd name="connsiteY36" fmla="*/ 59445 h 1837744"/>
              <a:gd name="connsiteX37" fmla="*/ 866339 w 2328005"/>
              <a:gd name="connsiteY37" fmla="*/ 58118 h 1837744"/>
              <a:gd name="connsiteX38" fmla="*/ 895795 w 2328005"/>
              <a:gd name="connsiteY38" fmla="*/ 135900 h 1837744"/>
              <a:gd name="connsiteX39" fmla="*/ 972751 w 2328005"/>
              <a:gd name="connsiteY39" fmla="*/ 117382 h 1837744"/>
              <a:gd name="connsiteX40" fmla="*/ 1013012 w 2328005"/>
              <a:gd name="connsiteY40" fmla="*/ 117174 h 1837744"/>
              <a:gd name="connsiteX41" fmla="*/ 1045375 w 2328005"/>
              <a:gd name="connsiteY41" fmla="*/ 186008 h 1837744"/>
              <a:gd name="connsiteX42" fmla="*/ 994321 w 2328005"/>
              <a:gd name="connsiteY42" fmla="*/ 234130 h 1837744"/>
              <a:gd name="connsiteX43" fmla="*/ 850090 w 2328005"/>
              <a:gd name="connsiteY43" fmla="*/ 312201 h 1837744"/>
              <a:gd name="connsiteX44" fmla="*/ 675866 w 2328005"/>
              <a:gd name="connsiteY44" fmla="*/ 497120 h 1837744"/>
              <a:gd name="connsiteX45" fmla="*/ 655208 w 2328005"/>
              <a:gd name="connsiteY45" fmla="*/ 525927 h 1837744"/>
              <a:gd name="connsiteX46" fmla="*/ 865231 w 2328005"/>
              <a:gd name="connsiteY46" fmla="*/ 421832 h 1837744"/>
              <a:gd name="connsiteX47" fmla="*/ 1021286 w 2328005"/>
              <a:gd name="connsiteY47" fmla="*/ 302101 h 1837744"/>
              <a:gd name="connsiteX48" fmla="*/ 1077606 w 2328005"/>
              <a:gd name="connsiteY48" fmla="*/ 275304 h 1837744"/>
              <a:gd name="connsiteX49" fmla="*/ 1135640 w 2328005"/>
              <a:gd name="connsiteY49" fmla="*/ 294358 h 1837744"/>
              <a:gd name="connsiteX50" fmla="*/ 1128862 w 2328005"/>
              <a:gd name="connsiteY50" fmla="*/ 347158 h 1837744"/>
              <a:gd name="connsiteX51" fmla="*/ 1028813 w 2328005"/>
              <a:gd name="connsiteY51" fmla="*/ 455910 h 1837744"/>
              <a:gd name="connsiteX52" fmla="*/ 800327 w 2328005"/>
              <a:gd name="connsiteY52" fmla="*/ 657068 h 1837744"/>
              <a:gd name="connsiteX53" fmla="*/ 576118 w 2328005"/>
              <a:gd name="connsiteY53" fmla="*/ 875332 h 1837744"/>
              <a:gd name="connsiteX54" fmla="*/ 571369 w 2328005"/>
              <a:gd name="connsiteY54" fmla="*/ 881954 h 1837744"/>
              <a:gd name="connsiteX55" fmla="*/ 583741 w 2328005"/>
              <a:gd name="connsiteY55" fmla="*/ 877289 h 1837744"/>
              <a:gd name="connsiteX56" fmla="*/ 826112 w 2328005"/>
              <a:gd name="connsiteY56" fmla="*/ 723190 h 1837744"/>
              <a:gd name="connsiteX57" fmla="*/ 977646 w 2328005"/>
              <a:gd name="connsiteY57" fmla="*/ 716038 h 1837744"/>
              <a:gd name="connsiteX58" fmla="*/ 1017891 w 2328005"/>
              <a:gd name="connsiteY58" fmla="*/ 749411 h 1837744"/>
              <a:gd name="connsiteX59" fmla="*/ 1013203 w 2328005"/>
              <a:gd name="connsiteY59" fmla="*/ 774126 h 1837744"/>
              <a:gd name="connsiteX60" fmla="*/ 737147 w 2328005"/>
              <a:gd name="connsiteY60" fmla="*/ 957718 h 1837744"/>
              <a:gd name="connsiteX61" fmla="*/ 480939 w 2328005"/>
              <a:gd name="connsiteY61" fmla="*/ 1089859 h 1837744"/>
              <a:gd name="connsiteX62" fmla="*/ 396830 w 2328005"/>
              <a:gd name="connsiteY62" fmla="*/ 1109264 h 1837744"/>
              <a:gd name="connsiteX63" fmla="*/ 287055 w 2328005"/>
              <a:gd name="connsiteY63" fmla="*/ 1125305 h 1837744"/>
              <a:gd name="connsiteX64" fmla="*/ 261671 w 2328005"/>
              <a:gd name="connsiteY64" fmla="*/ 1123646 h 1837744"/>
              <a:gd name="connsiteX65" fmla="*/ 10194 w 2328005"/>
              <a:gd name="connsiteY65" fmla="*/ 676571 h 1837744"/>
              <a:gd name="connsiteX66" fmla="*/ 0 w 2328005"/>
              <a:gd name="connsiteY66" fmla="*/ 657227 h 1837744"/>
              <a:gd name="connsiteX67" fmla="*/ 241867 w 2328005"/>
              <a:gd name="connsiteY67" fmla="*/ 342324 h 1837744"/>
              <a:gd name="connsiteX68" fmla="*/ 494032 w 2328005"/>
              <a:gd name="connsiteY68" fmla="*/ 66894 h 1837744"/>
              <a:gd name="connsiteX69" fmla="*/ 596077 w 2328005"/>
              <a:gd name="connsiteY69" fmla="*/ 5700 h 1837744"/>
              <a:gd name="connsiteX70" fmla="*/ 624850 w 2328005"/>
              <a:gd name="connsiteY70" fmla="*/ 11 h 18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328005" h="1837744">
                <a:moveTo>
                  <a:pt x="1352938" y="868370"/>
                </a:moveTo>
                <a:cubicBezTo>
                  <a:pt x="1392921" y="857827"/>
                  <a:pt x="1434044" y="863810"/>
                  <a:pt x="1475452" y="875207"/>
                </a:cubicBezTo>
                <a:lnTo>
                  <a:pt x="1492673" y="879766"/>
                </a:lnTo>
                <a:cubicBezTo>
                  <a:pt x="1517492" y="882805"/>
                  <a:pt x="1541298" y="890909"/>
                  <a:pt x="1564091" y="901040"/>
                </a:cubicBezTo>
                <a:cubicBezTo>
                  <a:pt x="1571689" y="904079"/>
                  <a:pt x="1578780" y="905092"/>
                  <a:pt x="1586885" y="904078"/>
                </a:cubicBezTo>
                <a:cubicBezTo>
                  <a:pt x="1632470" y="896987"/>
                  <a:pt x="1678563" y="890402"/>
                  <a:pt x="1724656" y="886857"/>
                </a:cubicBezTo>
                <a:cubicBezTo>
                  <a:pt x="1757580" y="884324"/>
                  <a:pt x="1789997" y="882805"/>
                  <a:pt x="1822413" y="889389"/>
                </a:cubicBezTo>
                <a:cubicBezTo>
                  <a:pt x="1848752" y="894961"/>
                  <a:pt x="1871545" y="907118"/>
                  <a:pt x="1886234" y="930924"/>
                </a:cubicBezTo>
                <a:cubicBezTo>
                  <a:pt x="1893325" y="942573"/>
                  <a:pt x="1901936" y="949664"/>
                  <a:pt x="1917132" y="951691"/>
                </a:cubicBezTo>
                <a:cubicBezTo>
                  <a:pt x="1936886" y="953717"/>
                  <a:pt x="1950561" y="968912"/>
                  <a:pt x="1962718" y="983601"/>
                </a:cubicBezTo>
                <a:cubicBezTo>
                  <a:pt x="1970315" y="993225"/>
                  <a:pt x="1978420" y="1002849"/>
                  <a:pt x="1987537" y="1011459"/>
                </a:cubicBezTo>
                <a:cubicBezTo>
                  <a:pt x="1982979" y="1023109"/>
                  <a:pt x="1255624" y="1164426"/>
                  <a:pt x="1251066" y="1165945"/>
                </a:cubicBezTo>
                <a:cubicBezTo>
                  <a:pt x="1244988" y="1167466"/>
                  <a:pt x="1241948" y="1171011"/>
                  <a:pt x="1248027" y="1175569"/>
                </a:cubicBezTo>
                <a:cubicBezTo>
                  <a:pt x="1268793" y="1192284"/>
                  <a:pt x="1286015" y="1213558"/>
                  <a:pt x="1308302" y="1228753"/>
                </a:cubicBezTo>
                <a:cubicBezTo>
                  <a:pt x="1316406" y="1234325"/>
                  <a:pt x="1325524" y="1231286"/>
                  <a:pt x="1334134" y="1229260"/>
                </a:cubicBezTo>
                <a:lnTo>
                  <a:pt x="2030591" y="1090982"/>
                </a:lnTo>
                <a:cubicBezTo>
                  <a:pt x="2043253" y="1098073"/>
                  <a:pt x="2047812" y="1112255"/>
                  <a:pt x="2054903" y="1123398"/>
                </a:cubicBezTo>
                <a:cubicBezTo>
                  <a:pt x="2059462" y="1137074"/>
                  <a:pt x="2267775" y="1373801"/>
                  <a:pt x="2328005" y="1509212"/>
                </a:cubicBezTo>
                <a:cubicBezTo>
                  <a:pt x="2203872" y="1632333"/>
                  <a:pt x="2050398" y="1700274"/>
                  <a:pt x="1890846" y="1837539"/>
                </a:cubicBezTo>
                <a:cubicBezTo>
                  <a:pt x="1882742" y="1844630"/>
                  <a:pt x="1767078" y="1666001"/>
                  <a:pt x="1695475" y="1616268"/>
                </a:cubicBezTo>
                <a:cubicBezTo>
                  <a:pt x="1623873" y="1566536"/>
                  <a:pt x="1538679" y="1571649"/>
                  <a:pt x="1461234" y="1539142"/>
                </a:cubicBezTo>
                <a:cubicBezTo>
                  <a:pt x="1383789" y="1506636"/>
                  <a:pt x="1284743" y="1454979"/>
                  <a:pt x="1230805" y="1421228"/>
                </a:cubicBezTo>
                <a:cubicBezTo>
                  <a:pt x="1176868" y="1387478"/>
                  <a:pt x="1160400" y="1373616"/>
                  <a:pt x="1137607" y="1336641"/>
                </a:cubicBezTo>
                <a:cubicBezTo>
                  <a:pt x="1126463" y="1317899"/>
                  <a:pt x="1116333" y="1298652"/>
                  <a:pt x="1105190" y="1279912"/>
                </a:cubicBezTo>
                <a:cubicBezTo>
                  <a:pt x="1079864" y="1268261"/>
                  <a:pt x="1057578" y="1252560"/>
                  <a:pt x="1037823" y="1232806"/>
                </a:cubicBezTo>
                <a:cubicBezTo>
                  <a:pt x="1026680" y="1220649"/>
                  <a:pt x="1013511" y="1209506"/>
                  <a:pt x="1012498" y="1191271"/>
                </a:cubicBezTo>
                <a:cubicBezTo>
                  <a:pt x="1009965" y="1153789"/>
                  <a:pt x="1037823" y="1122386"/>
                  <a:pt x="1075812" y="1123398"/>
                </a:cubicBezTo>
                <a:cubicBezTo>
                  <a:pt x="1098099" y="1123905"/>
                  <a:pt x="1110761" y="1117320"/>
                  <a:pt x="1122917" y="1098073"/>
                </a:cubicBezTo>
                <a:cubicBezTo>
                  <a:pt x="1158880" y="1041343"/>
                  <a:pt x="1198388" y="987653"/>
                  <a:pt x="1244988" y="938521"/>
                </a:cubicBezTo>
                <a:cubicBezTo>
                  <a:pt x="1265248" y="917248"/>
                  <a:pt x="1287028" y="898000"/>
                  <a:pt x="1313367" y="884831"/>
                </a:cubicBezTo>
                <a:cubicBezTo>
                  <a:pt x="1326410" y="877234"/>
                  <a:pt x="1339611" y="871884"/>
                  <a:pt x="1352938" y="868370"/>
                </a:cubicBezTo>
                <a:close/>
                <a:moveTo>
                  <a:pt x="624850" y="11"/>
                </a:moveTo>
                <a:cubicBezTo>
                  <a:pt x="634228" y="218"/>
                  <a:pt x="643257" y="3184"/>
                  <a:pt x="651531" y="10872"/>
                </a:cubicBezTo>
                <a:cubicBezTo>
                  <a:pt x="663589" y="22026"/>
                  <a:pt x="664048" y="54945"/>
                  <a:pt x="653875" y="74725"/>
                </a:cubicBezTo>
                <a:cubicBezTo>
                  <a:pt x="642989" y="95498"/>
                  <a:pt x="626288" y="111096"/>
                  <a:pt x="608687" y="126552"/>
                </a:cubicBezTo>
                <a:cubicBezTo>
                  <a:pt x="637221" y="115427"/>
                  <a:pt x="665993" y="103972"/>
                  <a:pt x="694621" y="93416"/>
                </a:cubicBezTo>
                <a:cubicBezTo>
                  <a:pt x="734246" y="78712"/>
                  <a:pt x="773914" y="66045"/>
                  <a:pt x="815750" y="59445"/>
                </a:cubicBezTo>
                <a:cubicBezTo>
                  <a:pt x="832806" y="56635"/>
                  <a:pt x="849670" y="56192"/>
                  <a:pt x="866339" y="58118"/>
                </a:cubicBezTo>
                <a:cubicBezTo>
                  <a:pt x="910235" y="64027"/>
                  <a:pt x="924189" y="99103"/>
                  <a:pt x="895795" y="135900"/>
                </a:cubicBezTo>
                <a:cubicBezTo>
                  <a:pt x="922805" y="129699"/>
                  <a:pt x="946979" y="120460"/>
                  <a:pt x="972751" y="117382"/>
                </a:cubicBezTo>
                <a:cubicBezTo>
                  <a:pt x="986252" y="116033"/>
                  <a:pt x="999754" y="114685"/>
                  <a:pt x="1013012" y="117174"/>
                </a:cubicBezTo>
                <a:cubicBezTo>
                  <a:pt x="1048854" y="123824"/>
                  <a:pt x="1062866" y="153927"/>
                  <a:pt x="1045375" y="186008"/>
                </a:cubicBezTo>
                <a:cubicBezTo>
                  <a:pt x="1033446" y="207536"/>
                  <a:pt x="1015183" y="222517"/>
                  <a:pt x="994321" y="234130"/>
                </a:cubicBezTo>
                <a:cubicBezTo>
                  <a:pt x="946386" y="260422"/>
                  <a:pt x="897270" y="284866"/>
                  <a:pt x="850090" y="312201"/>
                </a:cubicBezTo>
                <a:cubicBezTo>
                  <a:pt x="774506" y="356773"/>
                  <a:pt x="724312" y="426068"/>
                  <a:pt x="675866" y="497120"/>
                </a:cubicBezTo>
                <a:cubicBezTo>
                  <a:pt x="670499" y="505304"/>
                  <a:pt x="664231" y="513344"/>
                  <a:pt x="655208" y="525927"/>
                </a:cubicBezTo>
                <a:cubicBezTo>
                  <a:pt x="733364" y="498743"/>
                  <a:pt x="803380" y="468229"/>
                  <a:pt x="865231" y="421832"/>
                </a:cubicBezTo>
                <a:cubicBezTo>
                  <a:pt x="917691" y="382239"/>
                  <a:pt x="969158" y="341933"/>
                  <a:pt x="1021286" y="302101"/>
                </a:cubicBezTo>
                <a:cubicBezTo>
                  <a:pt x="1037888" y="289439"/>
                  <a:pt x="1056332" y="279101"/>
                  <a:pt x="1077606" y="275304"/>
                </a:cubicBezTo>
                <a:cubicBezTo>
                  <a:pt x="1100254" y="270989"/>
                  <a:pt x="1121515" y="274202"/>
                  <a:pt x="1135640" y="294358"/>
                </a:cubicBezTo>
                <a:cubicBezTo>
                  <a:pt x="1148677" y="313235"/>
                  <a:pt x="1138792" y="331215"/>
                  <a:pt x="1128862" y="347158"/>
                </a:cubicBezTo>
                <a:cubicBezTo>
                  <a:pt x="1102874" y="389690"/>
                  <a:pt x="1065772" y="423250"/>
                  <a:pt x="1028813" y="455910"/>
                </a:cubicBezTo>
                <a:cubicBezTo>
                  <a:pt x="952903" y="523310"/>
                  <a:pt x="875150" y="588387"/>
                  <a:pt x="800327" y="657068"/>
                </a:cubicBezTo>
                <a:cubicBezTo>
                  <a:pt x="723748" y="727499"/>
                  <a:pt x="649105" y="800822"/>
                  <a:pt x="576118" y="875332"/>
                </a:cubicBezTo>
                <a:cubicBezTo>
                  <a:pt x="574363" y="877082"/>
                  <a:pt x="573031" y="879636"/>
                  <a:pt x="571369" y="881954"/>
                </a:cubicBezTo>
                <a:cubicBezTo>
                  <a:pt x="577380" y="884760"/>
                  <a:pt x="580135" y="880218"/>
                  <a:pt x="583741" y="877289"/>
                </a:cubicBezTo>
                <a:cubicBezTo>
                  <a:pt x="661855" y="821496"/>
                  <a:pt x="737608" y="762006"/>
                  <a:pt x="826112" y="723190"/>
                </a:cubicBezTo>
                <a:cubicBezTo>
                  <a:pt x="875127" y="701683"/>
                  <a:pt x="925635" y="692779"/>
                  <a:pt x="977646" y="716038"/>
                </a:cubicBezTo>
                <a:cubicBezTo>
                  <a:pt x="994351" y="723505"/>
                  <a:pt x="1007402" y="735371"/>
                  <a:pt x="1017891" y="749411"/>
                </a:cubicBezTo>
                <a:cubicBezTo>
                  <a:pt x="1024269" y="757996"/>
                  <a:pt x="1027330" y="767711"/>
                  <a:pt x="1013203" y="774126"/>
                </a:cubicBezTo>
                <a:cubicBezTo>
                  <a:pt x="910242" y="819120"/>
                  <a:pt x="827071" y="893848"/>
                  <a:pt x="737147" y="957718"/>
                </a:cubicBezTo>
                <a:cubicBezTo>
                  <a:pt x="657989" y="1014265"/>
                  <a:pt x="575670" y="1064033"/>
                  <a:pt x="480939" y="1089859"/>
                </a:cubicBezTo>
                <a:cubicBezTo>
                  <a:pt x="452792" y="1096249"/>
                  <a:pt x="424977" y="1102874"/>
                  <a:pt x="396830" y="1109264"/>
                </a:cubicBezTo>
                <a:cubicBezTo>
                  <a:pt x="360349" y="1114689"/>
                  <a:pt x="323300" y="1120209"/>
                  <a:pt x="287055" y="1125305"/>
                </a:cubicBezTo>
                <a:cubicBezTo>
                  <a:pt x="278527" y="1126710"/>
                  <a:pt x="269618" y="1129345"/>
                  <a:pt x="261671" y="1123646"/>
                </a:cubicBezTo>
                <a:cubicBezTo>
                  <a:pt x="177876" y="974811"/>
                  <a:pt x="93751" y="825738"/>
                  <a:pt x="10194" y="676571"/>
                </a:cubicBezTo>
                <a:cubicBezTo>
                  <a:pt x="7127" y="670360"/>
                  <a:pt x="3398" y="663675"/>
                  <a:pt x="0" y="657227"/>
                </a:cubicBezTo>
                <a:cubicBezTo>
                  <a:pt x="79818" y="551515"/>
                  <a:pt x="158074" y="445186"/>
                  <a:pt x="241867" y="342324"/>
                </a:cubicBezTo>
                <a:cubicBezTo>
                  <a:pt x="320578" y="245846"/>
                  <a:pt x="397778" y="147282"/>
                  <a:pt x="494032" y="66894"/>
                </a:cubicBezTo>
                <a:cubicBezTo>
                  <a:pt x="524537" y="41137"/>
                  <a:pt x="557640" y="18749"/>
                  <a:pt x="596077" y="5700"/>
                </a:cubicBezTo>
                <a:cubicBezTo>
                  <a:pt x="605745" y="2355"/>
                  <a:pt x="615472" y="-196"/>
                  <a:pt x="624850" y="11"/>
                </a:cubicBezTo>
                <a:close/>
              </a:path>
            </a:pathLst>
          </a:custGeom>
          <a:solidFill>
            <a:srgbClr val="FCD9C1"/>
          </a:solidFill>
          <a:ln w="2539"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07C8FF0-F737-485B-9503-9192581ACE69}"/>
              </a:ext>
            </a:extLst>
          </p:cNvPr>
          <p:cNvSpPr/>
          <p:nvPr/>
        </p:nvSpPr>
        <p:spPr>
          <a:xfrm rot="21479217" flipH="1">
            <a:off x="1937072" y="6023955"/>
            <a:ext cx="1006835" cy="848673"/>
          </a:xfrm>
          <a:custGeom>
            <a:avLst/>
            <a:gdLst>
              <a:gd name="connsiteX0" fmla="*/ 447868 w 1006835"/>
              <a:gd name="connsiteY0" fmla="*/ 72 h 848673"/>
              <a:gd name="connsiteX1" fmla="*/ 431875 w 1006835"/>
              <a:gd name="connsiteY1" fmla="*/ 14129 h 848673"/>
              <a:gd name="connsiteX2" fmla="*/ 357313 w 1006835"/>
              <a:gd name="connsiteY2" fmla="*/ 158774 h 848673"/>
              <a:gd name="connsiteX3" fmla="*/ 216335 w 1006835"/>
              <a:gd name="connsiteY3" fmla="*/ 429727 h 848673"/>
              <a:gd name="connsiteX4" fmla="*/ 58246 w 1006835"/>
              <a:gd name="connsiteY4" fmla="*/ 736943 h 848673"/>
              <a:gd name="connsiteX5" fmla="*/ 0 w 1006835"/>
              <a:gd name="connsiteY5" fmla="*/ 848673 h 848673"/>
              <a:gd name="connsiteX6" fmla="*/ 746679 w 1006835"/>
              <a:gd name="connsiteY6" fmla="*/ 822428 h 848673"/>
              <a:gd name="connsiteX7" fmla="*/ 818137 w 1006835"/>
              <a:gd name="connsiteY7" fmla="*/ 670937 h 848673"/>
              <a:gd name="connsiteX8" fmla="*/ 1002304 w 1006835"/>
              <a:gd name="connsiteY8" fmla="*/ 282230 h 848673"/>
              <a:gd name="connsiteX9" fmla="*/ 993340 w 1006835"/>
              <a:gd name="connsiteY9" fmla="*/ 255339 h 848673"/>
              <a:gd name="connsiteX10" fmla="*/ 474251 w 1006835"/>
              <a:gd name="connsiteY10" fmla="*/ 9240 h 848673"/>
              <a:gd name="connsiteX11" fmla="*/ 447868 w 1006835"/>
              <a:gd name="connsiteY11" fmla="*/ 72 h 8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835" h="848673">
                <a:moveTo>
                  <a:pt x="447868" y="72"/>
                </a:moveTo>
                <a:cubicBezTo>
                  <a:pt x="442470" y="683"/>
                  <a:pt x="438803" y="5165"/>
                  <a:pt x="431875" y="14129"/>
                </a:cubicBezTo>
                <a:cubicBezTo>
                  <a:pt x="407836" y="62616"/>
                  <a:pt x="382575" y="110695"/>
                  <a:pt x="357313" y="158774"/>
                </a:cubicBezTo>
                <a:cubicBezTo>
                  <a:pt x="310050" y="248820"/>
                  <a:pt x="261970" y="338866"/>
                  <a:pt x="216335" y="429727"/>
                </a:cubicBezTo>
                <a:cubicBezTo>
                  <a:pt x="164590" y="532812"/>
                  <a:pt x="108362" y="633043"/>
                  <a:pt x="58246" y="736943"/>
                </a:cubicBezTo>
                <a:lnTo>
                  <a:pt x="0" y="848673"/>
                </a:lnTo>
                <a:lnTo>
                  <a:pt x="746679" y="822428"/>
                </a:lnTo>
                <a:lnTo>
                  <a:pt x="818137" y="670937"/>
                </a:lnTo>
                <a:cubicBezTo>
                  <a:pt x="879254" y="541368"/>
                  <a:pt x="940372" y="411799"/>
                  <a:pt x="1002304" y="282230"/>
                </a:cubicBezTo>
                <a:cubicBezTo>
                  <a:pt x="1009231" y="268377"/>
                  <a:pt x="1009638" y="260636"/>
                  <a:pt x="993340" y="255339"/>
                </a:cubicBezTo>
                <a:lnTo>
                  <a:pt x="474251" y="9240"/>
                </a:lnTo>
                <a:cubicBezTo>
                  <a:pt x="460397" y="2721"/>
                  <a:pt x="453267" y="-539"/>
                  <a:pt x="447868" y="72"/>
                </a:cubicBezTo>
                <a:close/>
              </a:path>
            </a:pathLst>
          </a:custGeom>
          <a:solidFill>
            <a:schemeClr val="bg1"/>
          </a:solidFill>
          <a:ln w="4251" cap="flat">
            <a:noFill/>
            <a:prstDash val="solid"/>
            <a:miter/>
          </a:ln>
        </p:spPr>
        <p:txBody>
          <a:bodyPr wrap="square" rtlCol="0" anchor="ctr">
            <a:noAutofit/>
          </a:bodyPr>
          <a:lstStyle/>
          <a:p>
            <a:endParaRPr lang="en-US" dirty="0"/>
          </a:p>
        </p:txBody>
      </p:sp>
      <p:sp>
        <p:nvSpPr>
          <p:cNvPr id="6" name="TextBox 5">
            <a:extLst>
              <a:ext uri="{FF2B5EF4-FFF2-40B4-BE49-F238E27FC236}">
                <a16:creationId xmlns:a16="http://schemas.microsoft.com/office/drawing/2014/main" id="{F480A03F-50A4-41B8-8782-EB6B0EF85957}"/>
              </a:ext>
            </a:extLst>
          </p:cNvPr>
          <p:cNvSpPr txBox="1"/>
          <p:nvPr/>
        </p:nvSpPr>
        <p:spPr>
          <a:xfrm>
            <a:off x="0" y="571781"/>
            <a:ext cx="12192000" cy="923330"/>
          </a:xfrm>
          <a:prstGeom prst="rect">
            <a:avLst/>
          </a:prstGeom>
          <a:noFill/>
        </p:spPr>
        <p:txBody>
          <a:bodyPr wrap="square" rtlCol="0" anchor="ctr">
            <a:spAutoFit/>
          </a:bodyPr>
          <a:lstStyle/>
          <a:p>
            <a:pPr algn="ctr"/>
            <a:r>
              <a:rPr lang="en-US" altLang="ko-KR" sz="5400" dirty="0">
                <a:solidFill>
                  <a:schemeClr val="tx1">
                    <a:lumMod val="85000"/>
                    <a:lumOff val="15000"/>
                  </a:schemeClr>
                </a:solidFill>
                <a:latin typeface="+mj-lt"/>
                <a:cs typeface="Arial" pitchFamily="34" charset="0"/>
              </a:rPr>
              <a:t>Analysis of Healthcare Cost</a:t>
            </a:r>
            <a:endParaRPr lang="ko-KR" altLang="en-US" sz="5400" dirty="0">
              <a:solidFill>
                <a:schemeClr val="tx1">
                  <a:lumMod val="85000"/>
                  <a:lumOff val="15000"/>
                </a:schemeClr>
              </a:solidFill>
              <a:latin typeface="+mj-lt"/>
              <a:cs typeface="Arial" pitchFamily="34" charset="0"/>
            </a:endParaRPr>
          </a:p>
        </p:txBody>
      </p:sp>
      <p:sp>
        <p:nvSpPr>
          <p:cNvPr id="7" name="TextBox 6">
            <a:extLst>
              <a:ext uri="{FF2B5EF4-FFF2-40B4-BE49-F238E27FC236}">
                <a16:creationId xmlns:a16="http://schemas.microsoft.com/office/drawing/2014/main" id="{6C3D65AE-A17C-44F8-B5D1-BBFD21B3771A}"/>
              </a:ext>
            </a:extLst>
          </p:cNvPr>
          <p:cNvSpPr txBox="1"/>
          <p:nvPr/>
        </p:nvSpPr>
        <p:spPr>
          <a:xfrm>
            <a:off x="34930" y="2234469"/>
            <a:ext cx="12191853" cy="379656"/>
          </a:xfrm>
          <a:prstGeom prst="rect">
            <a:avLst/>
          </a:prstGeom>
          <a:noFill/>
        </p:spPr>
        <p:txBody>
          <a:bodyPr wrap="square" rtlCol="0" anchor="ctr">
            <a:spAutoFit/>
          </a:bodyPr>
          <a:lstStyle/>
          <a:p>
            <a:pPr algn="ctr"/>
            <a:r>
              <a:rPr lang="en-US" altLang="ko-KR" sz="1867" dirty="0">
                <a:solidFill>
                  <a:schemeClr val="tx1">
                    <a:lumMod val="85000"/>
                    <a:lumOff val="15000"/>
                  </a:schemeClr>
                </a:solidFill>
                <a:cs typeface="Arial" pitchFamily="34" charset="0"/>
              </a:rPr>
              <a:t>Interview Project </a:t>
            </a:r>
            <a:endParaRPr lang="ko-KR" altLang="en-US" sz="1867" dirty="0">
              <a:solidFill>
                <a:schemeClr val="tx1">
                  <a:lumMod val="85000"/>
                  <a:lumOff val="15000"/>
                </a:schemeClr>
              </a:solidFill>
              <a:cs typeface="Arial" pitchFamily="34" charset="0"/>
            </a:endParaRPr>
          </a:p>
        </p:txBody>
      </p:sp>
      <p:grpSp>
        <p:nvGrpSpPr>
          <p:cNvPr id="61" name="Group 60">
            <a:extLst>
              <a:ext uri="{FF2B5EF4-FFF2-40B4-BE49-F238E27FC236}">
                <a16:creationId xmlns:a16="http://schemas.microsoft.com/office/drawing/2014/main" id="{62657F83-321A-4381-AE2B-7DADEFC27EEF}"/>
              </a:ext>
            </a:extLst>
          </p:cNvPr>
          <p:cNvGrpSpPr/>
          <p:nvPr/>
        </p:nvGrpSpPr>
        <p:grpSpPr>
          <a:xfrm flipH="1">
            <a:off x="8350688" y="3844199"/>
            <a:ext cx="908498" cy="944789"/>
            <a:chOff x="3160515" y="4567864"/>
            <a:chExt cx="908498" cy="944789"/>
          </a:xfrm>
        </p:grpSpPr>
        <p:sp>
          <p:nvSpPr>
            <p:cNvPr id="62" name="Freeform: Shape 61">
              <a:extLst>
                <a:ext uri="{FF2B5EF4-FFF2-40B4-BE49-F238E27FC236}">
                  <a16:creationId xmlns:a16="http://schemas.microsoft.com/office/drawing/2014/main" id="{47F2F30F-9918-48E4-B2A8-FAD0813AA32D}"/>
                </a:ext>
              </a:extLst>
            </p:cNvPr>
            <p:cNvSpPr/>
            <p:nvPr/>
          </p:nvSpPr>
          <p:spPr>
            <a:xfrm>
              <a:off x="3160515" y="4567864"/>
              <a:ext cx="908498" cy="944789"/>
            </a:xfrm>
            <a:custGeom>
              <a:avLst/>
              <a:gdLst>
                <a:gd name="connsiteX0" fmla="*/ 145130 w 949555"/>
                <a:gd name="connsiteY0" fmla="*/ 136100 h 987486"/>
                <a:gd name="connsiteX1" fmla="*/ 394259 w 949555"/>
                <a:gd name="connsiteY1" fmla="*/ 7490 h 987486"/>
                <a:gd name="connsiteX2" fmla="*/ 935955 w 949555"/>
                <a:gd name="connsiteY2" fmla="*/ 359252 h 987486"/>
                <a:gd name="connsiteX3" fmla="*/ 706416 w 949555"/>
                <a:gd name="connsiteY3" fmla="*/ 882210 h 987486"/>
                <a:gd name="connsiteX4" fmla="*/ 688530 w 949555"/>
                <a:gd name="connsiteY4" fmla="*/ 893282 h 987486"/>
                <a:gd name="connsiteX5" fmla="*/ 658293 w 949555"/>
                <a:gd name="connsiteY5" fmla="*/ 912446 h 987486"/>
                <a:gd name="connsiteX6" fmla="*/ 274166 w 949555"/>
                <a:gd name="connsiteY6" fmla="*/ 900948 h 987486"/>
                <a:gd name="connsiteX7" fmla="*/ 230728 w 949555"/>
                <a:gd name="connsiteY7" fmla="*/ 878377 h 987486"/>
                <a:gd name="connsiteX8" fmla="*/ 196659 w 949555"/>
                <a:gd name="connsiteY8" fmla="*/ 883488 h 987486"/>
                <a:gd name="connsiteX9" fmla="*/ 143000 w 949555"/>
                <a:gd name="connsiteY9" fmla="*/ 940127 h 987486"/>
                <a:gd name="connsiteX10" fmla="*/ 115319 w 949555"/>
                <a:gd name="connsiteY10" fmla="*/ 971215 h 987486"/>
                <a:gd name="connsiteX11" fmla="*/ 75288 w 949555"/>
                <a:gd name="connsiteY11" fmla="*/ 974622 h 987486"/>
                <a:gd name="connsiteX12" fmla="*/ 4169 w 949555"/>
                <a:gd name="connsiteY12" fmla="*/ 919260 h 987486"/>
                <a:gd name="connsiteX13" fmla="*/ 9280 w 949555"/>
                <a:gd name="connsiteY13" fmla="*/ 892857 h 987486"/>
                <a:gd name="connsiteX14" fmla="*/ 91045 w 949555"/>
                <a:gd name="connsiteY14" fmla="*/ 795334 h 987486"/>
                <a:gd name="connsiteX15" fmla="*/ 92323 w 949555"/>
                <a:gd name="connsiteY15" fmla="*/ 750619 h 987486"/>
                <a:gd name="connsiteX16" fmla="*/ 42923 w 949555"/>
                <a:gd name="connsiteY16" fmla="*/ 277060 h 987486"/>
                <a:gd name="connsiteX17" fmla="*/ 126392 w 949555"/>
                <a:gd name="connsiteY17" fmla="*/ 150153 h 987486"/>
                <a:gd name="connsiteX18" fmla="*/ 145130 w 949555"/>
                <a:gd name="connsiteY18" fmla="*/ 136100 h 9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9555" h="987486">
                  <a:moveTo>
                    <a:pt x="145130" y="136100"/>
                  </a:moveTo>
                  <a:cubicBezTo>
                    <a:pt x="216249" y="70091"/>
                    <a:pt x="298014" y="24950"/>
                    <a:pt x="394259" y="7490"/>
                  </a:cubicBezTo>
                  <a:cubicBezTo>
                    <a:pt x="640407" y="-36374"/>
                    <a:pt x="875909" y="116510"/>
                    <a:pt x="935955" y="359252"/>
                  </a:cubicBezTo>
                  <a:cubicBezTo>
                    <a:pt x="986633" y="564943"/>
                    <a:pt x="892518" y="779577"/>
                    <a:pt x="706416" y="882210"/>
                  </a:cubicBezTo>
                  <a:cubicBezTo>
                    <a:pt x="700454" y="885617"/>
                    <a:pt x="694492" y="889450"/>
                    <a:pt x="688530" y="893282"/>
                  </a:cubicBezTo>
                  <a:cubicBezTo>
                    <a:pt x="680864" y="903077"/>
                    <a:pt x="669366" y="908188"/>
                    <a:pt x="658293" y="912446"/>
                  </a:cubicBezTo>
                  <a:cubicBezTo>
                    <a:pt x="528831" y="962698"/>
                    <a:pt x="400221" y="959717"/>
                    <a:pt x="274166" y="900948"/>
                  </a:cubicBezTo>
                  <a:cubicBezTo>
                    <a:pt x="259261" y="894134"/>
                    <a:pt x="244356" y="887320"/>
                    <a:pt x="230728" y="878377"/>
                  </a:cubicBezTo>
                  <a:cubicBezTo>
                    <a:pt x="217100" y="869008"/>
                    <a:pt x="207731" y="869860"/>
                    <a:pt x="196659" y="883488"/>
                  </a:cubicBezTo>
                  <a:cubicBezTo>
                    <a:pt x="180050" y="903503"/>
                    <a:pt x="165997" y="926074"/>
                    <a:pt x="143000" y="940127"/>
                  </a:cubicBezTo>
                  <a:cubicBezTo>
                    <a:pt x="133631" y="950348"/>
                    <a:pt x="124262" y="960569"/>
                    <a:pt x="115319" y="971215"/>
                  </a:cubicBezTo>
                  <a:cubicBezTo>
                    <a:pt x="97007" y="992082"/>
                    <a:pt x="97433" y="992508"/>
                    <a:pt x="75288" y="974622"/>
                  </a:cubicBezTo>
                  <a:cubicBezTo>
                    <a:pt x="46330" y="963124"/>
                    <a:pt x="25888" y="940127"/>
                    <a:pt x="4169" y="919260"/>
                  </a:cubicBezTo>
                  <a:cubicBezTo>
                    <a:pt x="-5200" y="910743"/>
                    <a:pt x="3318" y="900522"/>
                    <a:pt x="9280" y="892857"/>
                  </a:cubicBezTo>
                  <a:cubicBezTo>
                    <a:pt x="35683" y="859639"/>
                    <a:pt x="64216" y="827700"/>
                    <a:pt x="91045" y="795334"/>
                  </a:cubicBezTo>
                  <a:cubicBezTo>
                    <a:pt x="108931" y="773615"/>
                    <a:pt x="108506" y="774467"/>
                    <a:pt x="92323" y="750619"/>
                  </a:cubicBezTo>
                  <a:cubicBezTo>
                    <a:pt x="-10310" y="601993"/>
                    <a:pt x="-27770" y="443998"/>
                    <a:pt x="42923" y="277060"/>
                  </a:cubicBezTo>
                  <a:cubicBezTo>
                    <a:pt x="62938" y="229790"/>
                    <a:pt x="89768" y="186777"/>
                    <a:pt x="126392" y="150153"/>
                  </a:cubicBezTo>
                  <a:cubicBezTo>
                    <a:pt x="132354" y="144617"/>
                    <a:pt x="137038" y="138229"/>
                    <a:pt x="145130" y="136100"/>
                  </a:cubicBezTo>
                  <a:close/>
                </a:path>
              </a:pathLst>
            </a:custGeom>
            <a:solidFill>
              <a:srgbClr val="FDFDFD"/>
            </a:solidFill>
            <a:ln w="425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B4907E3-C054-49E1-8159-008E6CA1929C}"/>
                </a:ext>
              </a:extLst>
            </p:cNvPr>
            <p:cNvSpPr/>
            <p:nvPr/>
          </p:nvSpPr>
          <p:spPr>
            <a:xfrm>
              <a:off x="3241906" y="4642259"/>
              <a:ext cx="752250" cy="752255"/>
            </a:xfrm>
            <a:custGeom>
              <a:avLst/>
              <a:gdLst>
                <a:gd name="connsiteX0" fmla="*/ 395213 w 786246"/>
                <a:gd name="connsiteY0" fmla="*/ 0 h 786251"/>
                <a:gd name="connsiteX1" fmla="*/ 786154 w 786246"/>
                <a:gd name="connsiteY1" fmla="*/ 400310 h 786251"/>
                <a:gd name="connsiteX2" fmla="*/ 385418 w 786246"/>
                <a:gd name="connsiteY2" fmla="*/ 786141 h 786251"/>
                <a:gd name="connsiteX3" fmla="*/ 13 w 786246"/>
                <a:gd name="connsiteY3" fmla="*/ 391793 h 786251"/>
                <a:gd name="connsiteX4" fmla="*/ 395213 w 786246"/>
                <a:gd name="connsiteY4" fmla="*/ 0 h 78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246" h="786251">
                  <a:moveTo>
                    <a:pt x="395213" y="0"/>
                  </a:moveTo>
                  <a:cubicBezTo>
                    <a:pt x="617087" y="4685"/>
                    <a:pt x="790839" y="182269"/>
                    <a:pt x="786154" y="400310"/>
                  </a:cubicBezTo>
                  <a:cubicBezTo>
                    <a:pt x="781470" y="617926"/>
                    <a:pt x="602182" y="791251"/>
                    <a:pt x="385418" y="786141"/>
                  </a:cubicBezTo>
                  <a:cubicBezTo>
                    <a:pt x="163970" y="781031"/>
                    <a:pt x="-1690" y="604298"/>
                    <a:pt x="13" y="391793"/>
                  </a:cubicBezTo>
                  <a:cubicBezTo>
                    <a:pt x="2568" y="162253"/>
                    <a:pt x="182282" y="1703"/>
                    <a:pt x="395213" y="0"/>
                  </a:cubicBezTo>
                  <a:close/>
                </a:path>
              </a:pathLst>
            </a:custGeom>
            <a:solidFill>
              <a:schemeClr val="accent3">
                <a:lumMod val="50000"/>
              </a:schemeClr>
            </a:solidFill>
            <a:ln w="4251" cap="flat">
              <a:noFill/>
              <a:prstDash val="solid"/>
              <a:miter/>
            </a:ln>
          </p:spPr>
          <p:txBody>
            <a:bodyPr rtlCol="0" anchor="ctr"/>
            <a:lstStyle/>
            <a:p>
              <a:endParaRPr lang="en-US"/>
            </a:p>
          </p:txBody>
        </p:sp>
      </p:grpSp>
      <p:sp>
        <p:nvSpPr>
          <p:cNvPr id="66" name="Freeform: Shape 65">
            <a:extLst>
              <a:ext uri="{FF2B5EF4-FFF2-40B4-BE49-F238E27FC236}">
                <a16:creationId xmlns:a16="http://schemas.microsoft.com/office/drawing/2014/main" id="{8FA8FA9B-9D2C-4297-A22F-E61782D61A42}"/>
              </a:ext>
            </a:extLst>
          </p:cNvPr>
          <p:cNvSpPr>
            <a:spLocks noChangeAspect="1"/>
          </p:cNvSpPr>
          <p:nvPr/>
        </p:nvSpPr>
        <p:spPr>
          <a:xfrm rot="21005696">
            <a:off x="7824613" y="5615183"/>
            <a:ext cx="508264" cy="809479"/>
          </a:xfrm>
          <a:custGeom>
            <a:avLst/>
            <a:gdLst>
              <a:gd name="connsiteX0" fmla="*/ 535055 w 1065905"/>
              <a:gd name="connsiteY0" fmla="*/ 156808 h 1697595"/>
              <a:gd name="connsiteX1" fmla="*/ 623457 w 1065905"/>
              <a:gd name="connsiteY1" fmla="*/ 310223 h 1697595"/>
              <a:gd name="connsiteX2" fmla="*/ 535055 w 1065905"/>
              <a:gd name="connsiteY2" fmla="*/ 463638 h 1697595"/>
              <a:gd name="connsiteX3" fmla="*/ 446652 w 1065905"/>
              <a:gd name="connsiteY3" fmla="*/ 310223 h 1697595"/>
              <a:gd name="connsiteX4" fmla="*/ 535055 w 1065905"/>
              <a:gd name="connsiteY4" fmla="*/ 156808 h 1697595"/>
              <a:gd name="connsiteX5" fmla="*/ 411386 w 1065905"/>
              <a:gd name="connsiteY5" fmla="*/ 0 h 1697595"/>
              <a:gd name="connsiteX6" fmla="*/ 411386 w 1065905"/>
              <a:gd name="connsiteY6" fmla="*/ 615052 h 1697595"/>
              <a:gd name="connsiteX7" fmla="*/ 488157 w 1065905"/>
              <a:gd name="connsiteY7" fmla="*/ 716376 h 1697595"/>
              <a:gd name="connsiteX8" fmla="*/ 488157 w 1065905"/>
              <a:gd name="connsiteY8" fmla="*/ 931518 h 1697595"/>
              <a:gd name="connsiteX9" fmla="*/ 534818 w 1065905"/>
              <a:gd name="connsiteY9" fmla="*/ 978179 h 1697595"/>
              <a:gd name="connsiteX10" fmla="*/ 581479 w 1065905"/>
              <a:gd name="connsiteY10" fmla="*/ 931518 h 1697595"/>
              <a:gd name="connsiteX11" fmla="*/ 581479 w 1065905"/>
              <a:gd name="connsiteY11" fmla="*/ 716523 h 1697595"/>
              <a:gd name="connsiteX12" fmla="*/ 658724 w 1065905"/>
              <a:gd name="connsiteY12" fmla="*/ 615052 h 1697595"/>
              <a:gd name="connsiteX13" fmla="*/ 658724 w 1065905"/>
              <a:gd name="connsiteY13" fmla="*/ 641 h 1697595"/>
              <a:gd name="connsiteX14" fmla="*/ 1065904 w 1065905"/>
              <a:gd name="connsiteY14" fmla="*/ 465924 h 1697595"/>
              <a:gd name="connsiteX15" fmla="*/ 1065904 w 1065905"/>
              <a:gd name="connsiteY15" fmla="*/ 760441 h 1697595"/>
              <a:gd name="connsiteX16" fmla="*/ 1065905 w 1065905"/>
              <a:gd name="connsiteY16" fmla="*/ 760441 h 1697595"/>
              <a:gd name="connsiteX17" fmla="*/ 1065905 w 1065905"/>
              <a:gd name="connsiteY17" fmla="*/ 1229018 h 1697595"/>
              <a:gd name="connsiteX18" fmla="*/ 597327 w 1065905"/>
              <a:gd name="connsiteY18" fmla="*/ 1697595 h 1697595"/>
              <a:gd name="connsiteX19" fmla="*/ 468579 w 1065905"/>
              <a:gd name="connsiteY19" fmla="*/ 1697595 h 1697595"/>
              <a:gd name="connsiteX20" fmla="*/ 1 w 1065905"/>
              <a:gd name="connsiteY20" fmla="*/ 1229018 h 1697595"/>
              <a:gd name="connsiteX21" fmla="*/ 1 w 1065905"/>
              <a:gd name="connsiteY21" fmla="*/ 767827 h 1697595"/>
              <a:gd name="connsiteX22" fmla="*/ 0 w 1065905"/>
              <a:gd name="connsiteY22" fmla="*/ 767827 h 1697595"/>
              <a:gd name="connsiteX23" fmla="*/ 0 w 1065905"/>
              <a:gd name="connsiteY23" fmla="*/ 465924 h 1697595"/>
              <a:gd name="connsiteX24" fmla="*/ 411386 w 1065905"/>
              <a:gd name="connsiteY24" fmla="*/ 0 h 169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65905" h="1697595">
                <a:moveTo>
                  <a:pt x="535055" y="156808"/>
                </a:moveTo>
                <a:cubicBezTo>
                  <a:pt x="583878" y="156808"/>
                  <a:pt x="623457" y="225494"/>
                  <a:pt x="623457" y="310223"/>
                </a:cubicBezTo>
                <a:cubicBezTo>
                  <a:pt x="623457" y="394952"/>
                  <a:pt x="583878" y="463638"/>
                  <a:pt x="535055" y="463638"/>
                </a:cubicBezTo>
                <a:cubicBezTo>
                  <a:pt x="486231" y="463638"/>
                  <a:pt x="446652" y="394952"/>
                  <a:pt x="446652" y="310223"/>
                </a:cubicBezTo>
                <a:cubicBezTo>
                  <a:pt x="446652" y="225494"/>
                  <a:pt x="486231" y="156808"/>
                  <a:pt x="535055" y="156808"/>
                </a:cubicBezTo>
                <a:close/>
                <a:moveTo>
                  <a:pt x="411386" y="0"/>
                </a:moveTo>
                <a:lnTo>
                  <a:pt x="411386" y="615052"/>
                </a:lnTo>
                <a:cubicBezTo>
                  <a:pt x="411386" y="663385"/>
                  <a:pt x="443769" y="704154"/>
                  <a:pt x="488157" y="716376"/>
                </a:cubicBezTo>
                <a:cubicBezTo>
                  <a:pt x="488157" y="788090"/>
                  <a:pt x="488157" y="859804"/>
                  <a:pt x="488157" y="931518"/>
                </a:cubicBezTo>
                <a:cubicBezTo>
                  <a:pt x="488157" y="957288"/>
                  <a:pt x="509048" y="978179"/>
                  <a:pt x="534818" y="978179"/>
                </a:cubicBezTo>
                <a:cubicBezTo>
                  <a:pt x="560588" y="978179"/>
                  <a:pt x="581479" y="957288"/>
                  <a:pt x="581479" y="931518"/>
                </a:cubicBezTo>
                <a:lnTo>
                  <a:pt x="581479" y="716523"/>
                </a:lnTo>
                <a:cubicBezTo>
                  <a:pt x="626107" y="704448"/>
                  <a:pt x="658724" y="663559"/>
                  <a:pt x="658724" y="615052"/>
                </a:cubicBezTo>
                <a:lnTo>
                  <a:pt x="658724" y="641"/>
                </a:lnTo>
                <a:cubicBezTo>
                  <a:pt x="888628" y="30848"/>
                  <a:pt x="1065904" y="227684"/>
                  <a:pt x="1065904" y="465924"/>
                </a:cubicBezTo>
                <a:lnTo>
                  <a:pt x="1065904" y="760441"/>
                </a:lnTo>
                <a:lnTo>
                  <a:pt x="1065905" y="760441"/>
                </a:lnTo>
                <a:lnTo>
                  <a:pt x="1065905" y="1229018"/>
                </a:lnTo>
                <a:cubicBezTo>
                  <a:pt x="1065905" y="1487806"/>
                  <a:pt x="856115" y="1697595"/>
                  <a:pt x="597327" y="1697595"/>
                </a:cubicBezTo>
                <a:lnTo>
                  <a:pt x="468579" y="1697595"/>
                </a:lnTo>
                <a:cubicBezTo>
                  <a:pt x="209790" y="1697595"/>
                  <a:pt x="1" y="1487806"/>
                  <a:pt x="1" y="1229018"/>
                </a:cubicBezTo>
                <a:lnTo>
                  <a:pt x="1" y="767827"/>
                </a:lnTo>
                <a:lnTo>
                  <a:pt x="0" y="767827"/>
                </a:lnTo>
                <a:lnTo>
                  <a:pt x="0" y="465924"/>
                </a:lnTo>
                <a:cubicBezTo>
                  <a:pt x="0" y="226227"/>
                  <a:pt x="179451" y="28442"/>
                  <a:pt x="41138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67" name="Group 66">
            <a:extLst>
              <a:ext uri="{FF2B5EF4-FFF2-40B4-BE49-F238E27FC236}">
                <a16:creationId xmlns:a16="http://schemas.microsoft.com/office/drawing/2014/main" id="{95EEA8FD-5294-436A-9083-B91E06E01770}"/>
              </a:ext>
            </a:extLst>
          </p:cNvPr>
          <p:cNvGrpSpPr/>
          <p:nvPr/>
        </p:nvGrpSpPr>
        <p:grpSpPr>
          <a:xfrm rot="7200000">
            <a:off x="8082304" y="4249978"/>
            <a:ext cx="303895" cy="1494472"/>
            <a:chOff x="9909547" y="3622831"/>
            <a:chExt cx="303895" cy="1494472"/>
          </a:xfrm>
        </p:grpSpPr>
        <p:sp>
          <p:nvSpPr>
            <p:cNvPr id="68" name="Freeform: Shape 67">
              <a:extLst>
                <a:ext uri="{FF2B5EF4-FFF2-40B4-BE49-F238E27FC236}">
                  <a16:creationId xmlns:a16="http://schemas.microsoft.com/office/drawing/2014/main" id="{8D28C0F1-C1C5-4023-89D6-EA7EB03504AE}"/>
                </a:ext>
              </a:extLst>
            </p:cNvPr>
            <p:cNvSpPr/>
            <p:nvPr/>
          </p:nvSpPr>
          <p:spPr>
            <a:xfrm>
              <a:off x="9909547" y="3622831"/>
              <a:ext cx="303895" cy="1494472"/>
            </a:xfrm>
            <a:custGeom>
              <a:avLst/>
              <a:gdLst>
                <a:gd name="connsiteX0" fmla="*/ 251008 w 303895"/>
                <a:gd name="connsiteY0" fmla="*/ 64770 h 1494472"/>
                <a:gd name="connsiteX1" fmla="*/ 152900 w 303895"/>
                <a:gd name="connsiteY1" fmla="*/ 0 h 1494472"/>
                <a:gd name="connsiteX2" fmla="*/ 151948 w 303895"/>
                <a:gd name="connsiteY2" fmla="*/ 0 h 1494472"/>
                <a:gd name="connsiteX3" fmla="*/ 150995 w 303895"/>
                <a:gd name="connsiteY3" fmla="*/ 0 h 1494472"/>
                <a:gd name="connsiteX4" fmla="*/ 52888 w 303895"/>
                <a:gd name="connsiteY4" fmla="*/ 64770 h 1494472"/>
                <a:gd name="connsiteX5" fmla="*/ 8120 w 303895"/>
                <a:gd name="connsiteY5" fmla="*/ 495300 h 1494472"/>
                <a:gd name="connsiteX6" fmla="*/ 30980 w 303895"/>
                <a:gd name="connsiteY6" fmla="*/ 645795 h 1494472"/>
                <a:gd name="connsiteX7" fmla="*/ 92893 w 303895"/>
                <a:gd name="connsiteY7" fmla="*/ 1082040 h 1494472"/>
                <a:gd name="connsiteX8" fmla="*/ 110990 w 303895"/>
                <a:gd name="connsiteY8" fmla="*/ 1440180 h 1494472"/>
                <a:gd name="connsiteX9" fmla="*/ 148138 w 303895"/>
                <a:gd name="connsiteY9" fmla="*/ 1494473 h 1494472"/>
                <a:gd name="connsiteX10" fmla="*/ 151948 w 303895"/>
                <a:gd name="connsiteY10" fmla="*/ 1494473 h 1494472"/>
                <a:gd name="connsiteX11" fmla="*/ 155758 w 303895"/>
                <a:gd name="connsiteY11" fmla="*/ 1494473 h 1494472"/>
                <a:gd name="connsiteX12" fmla="*/ 192905 w 303895"/>
                <a:gd name="connsiteY12" fmla="*/ 1440180 h 1494472"/>
                <a:gd name="connsiteX13" fmla="*/ 211003 w 303895"/>
                <a:gd name="connsiteY13" fmla="*/ 1082040 h 1494472"/>
                <a:gd name="connsiteX14" fmla="*/ 272915 w 303895"/>
                <a:gd name="connsiteY14" fmla="*/ 645795 h 1494472"/>
                <a:gd name="connsiteX15" fmla="*/ 295775 w 303895"/>
                <a:gd name="connsiteY15" fmla="*/ 495300 h 1494472"/>
                <a:gd name="connsiteX16" fmla="*/ 251008 w 303895"/>
                <a:gd name="connsiteY16" fmla="*/ 64770 h 149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3895" h="1494472">
                  <a:moveTo>
                    <a:pt x="251008" y="64770"/>
                  </a:moveTo>
                  <a:cubicBezTo>
                    <a:pt x="234815" y="19050"/>
                    <a:pt x="203383" y="0"/>
                    <a:pt x="152900" y="0"/>
                  </a:cubicBezTo>
                  <a:cubicBezTo>
                    <a:pt x="152900" y="0"/>
                    <a:pt x="152900" y="0"/>
                    <a:pt x="151948" y="0"/>
                  </a:cubicBezTo>
                  <a:cubicBezTo>
                    <a:pt x="150995" y="0"/>
                    <a:pt x="151948" y="0"/>
                    <a:pt x="150995" y="0"/>
                  </a:cubicBezTo>
                  <a:cubicBezTo>
                    <a:pt x="101465" y="0"/>
                    <a:pt x="69080" y="19050"/>
                    <a:pt x="52888" y="64770"/>
                  </a:cubicBezTo>
                  <a:cubicBezTo>
                    <a:pt x="3358" y="205740"/>
                    <a:pt x="-10930" y="349568"/>
                    <a:pt x="8120" y="495300"/>
                  </a:cubicBezTo>
                  <a:cubicBezTo>
                    <a:pt x="14788" y="545783"/>
                    <a:pt x="23360" y="595313"/>
                    <a:pt x="30980" y="645795"/>
                  </a:cubicBezTo>
                  <a:cubicBezTo>
                    <a:pt x="30028" y="647700"/>
                    <a:pt x="73843" y="939165"/>
                    <a:pt x="92893" y="1082040"/>
                  </a:cubicBezTo>
                  <a:cubicBezTo>
                    <a:pt x="108133" y="1196340"/>
                    <a:pt x="110990" y="1433513"/>
                    <a:pt x="110990" y="1440180"/>
                  </a:cubicBezTo>
                  <a:cubicBezTo>
                    <a:pt x="110990" y="1462088"/>
                    <a:pt x="123373" y="1493520"/>
                    <a:pt x="148138" y="1494473"/>
                  </a:cubicBezTo>
                  <a:cubicBezTo>
                    <a:pt x="150043" y="1494473"/>
                    <a:pt x="150995" y="1494473"/>
                    <a:pt x="151948" y="1494473"/>
                  </a:cubicBezTo>
                  <a:cubicBezTo>
                    <a:pt x="152900" y="1494473"/>
                    <a:pt x="154805" y="1494473"/>
                    <a:pt x="155758" y="1494473"/>
                  </a:cubicBezTo>
                  <a:cubicBezTo>
                    <a:pt x="180523" y="1493520"/>
                    <a:pt x="192905" y="1462088"/>
                    <a:pt x="192905" y="1440180"/>
                  </a:cubicBezTo>
                  <a:cubicBezTo>
                    <a:pt x="192905" y="1433513"/>
                    <a:pt x="195763" y="1196340"/>
                    <a:pt x="211003" y="1082040"/>
                  </a:cubicBezTo>
                  <a:cubicBezTo>
                    <a:pt x="230053" y="939165"/>
                    <a:pt x="272915" y="648653"/>
                    <a:pt x="272915" y="645795"/>
                  </a:cubicBezTo>
                  <a:cubicBezTo>
                    <a:pt x="280535" y="595313"/>
                    <a:pt x="289108" y="545783"/>
                    <a:pt x="295775" y="495300"/>
                  </a:cubicBezTo>
                  <a:cubicBezTo>
                    <a:pt x="314825" y="349568"/>
                    <a:pt x="300538" y="205740"/>
                    <a:pt x="251008" y="64770"/>
                  </a:cubicBezTo>
                  <a:close/>
                </a:path>
              </a:pathLst>
            </a:custGeom>
            <a:solidFill>
              <a:schemeClr val="accent5"/>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715C192-13CE-426F-9794-FEA75312BA06}"/>
                </a:ext>
              </a:extLst>
            </p:cNvPr>
            <p:cNvSpPr/>
            <p:nvPr/>
          </p:nvSpPr>
          <p:spPr>
            <a:xfrm>
              <a:off x="9939575" y="3655216"/>
              <a:ext cx="245745" cy="760094"/>
            </a:xfrm>
            <a:custGeom>
              <a:avLst/>
              <a:gdLst>
                <a:gd name="connsiteX0" fmla="*/ 245745 w 245745"/>
                <a:gd name="connsiteY0" fmla="*/ 380048 h 760094"/>
                <a:gd name="connsiteX1" fmla="*/ 122873 w 245745"/>
                <a:gd name="connsiteY1" fmla="*/ 760095 h 760094"/>
                <a:gd name="connsiteX2" fmla="*/ 0 w 245745"/>
                <a:gd name="connsiteY2" fmla="*/ 380047 h 760094"/>
                <a:gd name="connsiteX3" fmla="*/ 122873 w 245745"/>
                <a:gd name="connsiteY3" fmla="*/ 0 h 760094"/>
                <a:gd name="connsiteX4" fmla="*/ 245745 w 245745"/>
                <a:gd name="connsiteY4" fmla="*/ 380048 h 760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 h="760094">
                  <a:moveTo>
                    <a:pt x="245745" y="380048"/>
                  </a:moveTo>
                  <a:cubicBezTo>
                    <a:pt x="245745" y="589942"/>
                    <a:pt x="190733" y="760095"/>
                    <a:pt x="122873" y="760095"/>
                  </a:cubicBezTo>
                  <a:cubicBezTo>
                    <a:pt x="55012" y="760095"/>
                    <a:pt x="0" y="589942"/>
                    <a:pt x="0" y="380047"/>
                  </a:cubicBezTo>
                  <a:cubicBezTo>
                    <a:pt x="0" y="170153"/>
                    <a:pt x="55012" y="0"/>
                    <a:pt x="122873" y="0"/>
                  </a:cubicBezTo>
                  <a:cubicBezTo>
                    <a:pt x="190733" y="0"/>
                    <a:pt x="245745" y="170153"/>
                    <a:pt x="245745" y="380048"/>
                  </a:cubicBezTo>
                  <a:close/>
                </a:path>
              </a:pathLst>
            </a:custGeom>
            <a:solidFill>
              <a:srgbClr val="F2F2F2"/>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BB6CF68-4FA0-4E40-8C97-ACB9B4797516}"/>
                </a:ext>
              </a:extLst>
            </p:cNvPr>
            <p:cNvSpPr/>
            <p:nvPr/>
          </p:nvSpPr>
          <p:spPr>
            <a:xfrm>
              <a:off x="9991010" y="3977161"/>
              <a:ext cx="136207" cy="288607"/>
            </a:xfrm>
            <a:custGeom>
              <a:avLst/>
              <a:gdLst>
                <a:gd name="connsiteX0" fmla="*/ 94298 w 136207"/>
                <a:gd name="connsiteY0" fmla="*/ 288608 h 288607"/>
                <a:gd name="connsiteX1" fmla="*/ 41910 w 136207"/>
                <a:gd name="connsiteY1" fmla="*/ 288608 h 288607"/>
                <a:gd name="connsiteX2" fmla="*/ 0 w 136207"/>
                <a:gd name="connsiteY2" fmla="*/ 246697 h 288607"/>
                <a:gd name="connsiteX3" fmla="*/ 0 w 136207"/>
                <a:gd name="connsiteY3" fmla="*/ 41910 h 288607"/>
                <a:gd name="connsiteX4" fmla="*/ 41910 w 136207"/>
                <a:gd name="connsiteY4" fmla="*/ 0 h 288607"/>
                <a:gd name="connsiteX5" fmla="*/ 94298 w 136207"/>
                <a:gd name="connsiteY5" fmla="*/ 0 h 288607"/>
                <a:gd name="connsiteX6" fmla="*/ 136207 w 136207"/>
                <a:gd name="connsiteY6" fmla="*/ 41910 h 288607"/>
                <a:gd name="connsiteX7" fmla="*/ 136207 w 136207"/>
                <a:gd name="connsiteY7" fmla="*/ 247650 h 288607"/>
                <a:gd name="connsiteX8" fmla="*/ 94298 w 136207"/>
                <a:gd name="connsiteY8" fmla="*/ 288608 h 2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07" h="288607">
                  <a:moveTo>
                    <a:pt x="94298" y="288608"/>
                  </a:moveTo>
                  <a:lnTo>
                    <a:pt x="41910" y="288608"/>
                  </a:lnTo>
                  <a:cubicBezTo>
                    <a:pt x="19050" y="288608"/>
                    <a:pt x="0" y="269558"/>
                    <a:pt x="0" y="246697"/>
                  </a:cubicBezTo>
                  <a:lnTo>
                    <a:pt x="0" y="41910"/>
                  </a:lnTo>
                  <a:cubicBezTo>
                    <a:pt x="0" y="19050"/>
                    <a:pt x="19050" y="0"/>
                    <a:pt x="41910" y="0"/>
                  </a:cubicBezTo>
                  <a:lnTo>
                    <a:pt x="94298" y="0"/>
                  </a:lnTo>
                  <a:cubicBezTo>
                    <a:pt x="117157" y="0"/>
                    <a:pt x="136207" y="19050"/>
                    <a:pt x="136207" y="41910"/>
                  </a:cubicBezTo>
                  <a:lnTo>
                    <a:pt x="136207" y="247650"/>
                  </a:lnTo>
                  <a:cubicBezTo>
                    <a:pt x="136207" y="270510"/>
                    <a:pt x="117157" y="288608"/>
                    <a:pt x="94298" y="288608"/>
                  </a:cubicBezTo>
                  <a:close/>
                </a:path>
              </a:pathLst>
            </a:custGeom>
            <a:solidFill>
              <a:srgbClr val="333333"/>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56CB531-E055-47EB-B90E-7006F75BBC9A}"/>
                </a:ext>
              </a:extLst>
            </p:cNvPr>
            <p:cNvSpPr/>
            <p:nvPr/>
          </p:nvSpPr>
          <p:spPr>
            <a:xfrm>
              <a:off x="10010060" y="4003831"/>
              <a:ext cx="99060" cy="236220"/>
            </a:xfrm>
            <a:custGeom>
              <a:avLst/>
              <a:gdLst>
                <a:gd name="connsiteX0" fmla="*/ 72390 w 99060"/>
                <a:gd name="connsiteY0" fmla="*/ 236220 h 236220"/>
                <a:gd name="connsiteX1" fmla="*/ 26670 w 99060"/>
                <a:gd name="connsiteY1" fmla="*/ 236220 h 236220"/>
                <a:gd name="connsiteX2" fmla="*/ 0 w 99060"/>
                <a:gd name="connsiteY2" fmla="*/ 209550 h 236220"/>
                <a:gd name="connsiteX3" fmla="*/ 0 w 99060"/>
                <a:gd name="connsiteY3" fmla="*/ 26670 h 236220"/>
                <a:gd name="connsiteX4" fmla="*/ 26670 w 99060"/>
                <a:gd name="connsiteY4" fmla="*/ 0 h 236220"/>
                <a:gd name="connsiteX5" fmla="*/ 72390 w 99060"/>
                <a:gd name="connsiteY5" fmla="*/ 0 h 236220"/>
                <a:gd name="connsiteX6" fmla="*/ 99060 w 99060"/>
                <a:gd name="connsiteY6" fmla="*/ 26670 h 236220"/>
                <a:gd name="connsiteX7" fmla="*/ 99060 w 99060"/>
                <a:gd name="connsiteY7" fmla="*/ 209550 h 236220"/>
                <a:gd name="connsiteX8" fmla="*/ 72390 w 99060"/>
                <a:gd name="connsiteY8" fmla="*/ 236220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 h="236220">
                  <a:moveTo>
                    <a:pt x="72390" y="236220"/>
                  </a:moveTo>
                  <a:lnTo>
                    <a:pt x="26670" y="236220"/>
                  </a:lnTo>
                  <a:cubicBezTo>
                    <a:pt x="11430" y="236220"/>
                    <a:pt x="0" y="223838"/>
                    <a:pt x="0" y="209550"/>
                  </a:cubicBezTo>
                  <a:lnTo>
                    <a:pt x="0" y="26670"/>
                  </a:lnTo>
                  <a:cubicBezTo>
                    <a:pt x="0" y="11430"/>
                    <a:pt x="12382" y="0"/>
                    <a:pt x="26670" y="0"/>
                  </a:cubicBezTo>
                  <a:lnTo>
                    <a:pt x="72390" y="0"/>
                  </a:lnTo>
                  <a:cubicBezTo>
                    <a:pt x="87630" y="0"/>
                    <a:pt x="99060" y="12382"/>
                    <a:pt x="99060" y="26670"/>
                  </a:cubicBezTo>
                  <a:lnTo>
                    <a:pt x="99060" y="209550"/>
                  </a:lnTo>
                  <a:cubicBezTo>
                    <a:pt x="99060" y="224790"/>
                    <a:pt x="86677" y="236220"/>
                    <a:pt x="72390" y="236220"/>
                  </a:cubicBezTo>
                  <a:close/>
                </a:path>
              </a:pathLst>
            </a:custGeom>
            <a:solidFill>
              <a:srgbClr val="E6E6E6"/>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7331760-C6DF-4891-9AC1-4BEA8D581F04}"/>
                </a:ext>
              </a:extLst>
            </p:cNvPr>
            <p:cNvSpPr/>
            <p:nvPr/>
          </p:nvSpPr>
          <p:spPr>
            <a:xfrm>
              <a:off x="10009108" y="3809521"/>
              <a:ext cx="100964" cy="100965"/>
            </a:xfrm>
            <a:custGeom>
              <a:avLst/>
              <a:gdLst>
                <a:gd name="connsiteX0" fmla="*/ 100965 w 100964"/>
                <a:gd name="connsiteY0" fmla="*/ 50482 h 100965"/>
                <a:gd name="connsiteX1" fmla="*/ 50482 w 100964"/>
                <a:gd name="connsiteY1" fmla="*/ 100965 h 100965"/>
                <a:gd name="connsiteX2" fmla="*/ 0 w 100964"/>
                <a:gd name="connsiteY2" fmla="*/ 50482 h 100965"/>
                <a:gd name="connsiteX3" fmla="*/ 50482 w 100964"/>
                <a:gd name="connsiteY3" fmla="*/ 0 h 100965"/>
                <a:gd name="connsiteX4" fmla="*/ 100965 w 100964"/>
                <a:gd name="connsiteY4" fmla="*/ 50482 h 10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4" h="100965">
                  <a:moveTo>
                    <a:pt x="100965" y="50482"/>
                  </a:moveTo>
                  <a:cubicBezTo>
                    <a:pt x="100965" y="78363"/>
                    <a:pt x="78363" y="100965"/>
                    <a:pt x="50482" y="100965"/>
                  </a:cubicBezTo>
                  <a:cubicBezTo>
                    <a:pt x="22602" y="100965"/>
                    <a:pt x="0" y="78363"/>
                    <a:pt x="0" y="50482"/>
                  </a:cubicBezTo>
                  <a:cubicBezTo>
                    <a:pt x="0" y="22602"/>
                    <a:pt x="22602" y="0"/>
                    <a:pt x="50482" y="0"/>
                  </a:cubicBezTo>
                  <a:cubicBezTo>
                    <a:pt x="78363" y="0"/>
                    <a:pt x="100965" y="22602"/>
                    <a:pt x="100965" y="50482"/>
                  </a:cubicBezTo>
                  <a:close/>
                </a:path>
              </a:pathLst>
            </a:custGeom>
            <a:solidFill>
              <a:srgbClr val="181818"/>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F56BB88-2C1E-47F5-AB02-13617AA1C235}"/>
                </a:ext>
              </a:extLst>
            </p:cNvPr>
            <p:cNvSpPr/>
            <p:nvPr/>
          </p:nvSpPr>
          <p:spPr>
            <a:xfrm>
              <a:off x="10018633" y="3819046"/>
              <a:ext cx="81914" cy="81915"/>
            </a:xfrm>
            <a:custGeom>
              <a:avLst/>
              <a:gdLst>
                <a:gd name="connsiteX0" fmla="*/ 81915 w 81914"/>
                <a:gd name="connsiteY0" fmla="*/ 40957 h 81915"/>
                <a:gd name="connsiteX1" fmla="*/ 40957 w 81914"/>
                <a:gd name="connsiteY1" fmla="*/ 81915 h 81915"/>
                <a:gd name="connsiteX2" fmla="*/ 0 w 81914"/>
                <a:gd name="connsiteY2" fmla="*/ 40957 h 81915"/>
                <a:gd name="connsiteX3" fmla="*/ 40957 w 81914"/>
                <a:gd name="connsiteY3" fmla="*/ 0 h 81915"/>
                <a:gd name="connsiteX4" fmla="*/ 81915 w 81914"/>
                <a:gd name="connsiteY4" fmla="*/ 40957 h 8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81915">
                  <a:moveTo>
                    <a:pt x="81915" y="40957"/>
                  </a:moveTo>
                  <a:cubicBezTo>
                    <a:pt x="81915" y="63578"/>
                    <a:pt x="63578" y="81915"/>
                    <a:pt x="40957" y="81915"/>
                  </a:cubicBezTo>
                  <a:cubicBezTo>
                    <a:pt x="18337" y="81915"/>
                    <a:pt x="0" y="63578"/>
                    <a:pt x="0" y="40957"/>
                  </a:cubicBezTo>
                  <a:cubicBezTo>
                    <a:pt x="0" y="18337"/>
                    <a:pt x="18337" y="0"/>
                    <a:pt x="40957" y="0"/>
                  </a:cubicBezTo>
                  <a:cubicBezTo>
                    <a:pt x="63578" y="0"/>
                    <a:pt x="81915" y="18337"/>
                    <a:pt x="81915" y="40957"/>
                  </a:cubicBezTo>
                  <a:close/>
                </a:path>
              </a:pathLst>
            </a:custGeom>
            <a:solidFill>
              <a:srgbClr val="F2F2F2"/>
            </a:solidFill>
            <a:ln w="9525" cap="flat">
              <a:noFill/>
              <a:prstDash val="solid"/>
              <a:miter/>
            </a:ln>
          </p:spPr>
          <p:txBody>
            <a:bodyPr rtlCol="0" anchor="ctr"/>
            <a:lstStyle/>
            <a:p>
              <a:endParaRPr lang="en-US"/>
            </a:p>
          </p:txBody>
        </p:sp>
      </p:grpSp>
      <p:grpSp>
        <p:nvGrpSpPr>
          <p:cNvPr id="111" name="Graphic 10">
            <a:extLst>
              <a:ext uri="{FF2B5EF4-FFF2-40B4-BE49-F238E27FC236}">
                <a16:creationId xmlns:a16="http://schemas.microsoft.com/office/drawing/2014/main" id="{7D07EDDD-E96F-45AD-ADF4-A522ABA89C78}"/>
              </a:ext>
            </a:extLst>
          </p:cNvPr>
          <p:cNvGrpSpPr/>
          <p:nvPr/>
        </p:nvGrpSpPr>
        <p:grpSpPr>
          <a:xfrm>
            <a:off x="2941813" y="2980119"/>
            <a:ext cx="1858687" cy="3146425"/>
            <a:chOff x="947897" y="1831704"/>
            <a:chExt cx="2670285" cy="4520317"/>
          </a:xfrm>
        </p:grpSpPr>
        <p:sp>
          <p:nvSpPr>
            <p:cNvPr id="112" name="Freeform: Shape 111">
              <a:extLst>
                <a:ext uri="{FF2B5EF4-FFF2-40B4-BE49-F238E27FC236}">
                  <a16:creationId xmlns:a16="http://schemas.microsoft.com/office/drawing/2014/main" id="{0A8BB503-95C5-42D4-A2BE-C791D43F903E}"/>
                </a:ext>
              </a:extLst>
            </p:cNvPr>
            <p:cNvSpPr/>
            <p:nvPr/>
          </p:nvSpPr>
          <p:spPr>
            <a:xfrm>
              <a:off x="3129268" y="5540427"/>
              <a:ext cx="488914" cy="502556"/>
            </a:xfrm>
            <a:custGeom>
              <a:avLst/>
              <a:gdLst>
                <a:gd name="connsiteX0" fmla="*/ 491422 w 488903"/>
                <a:gd name="connsiteY0" fmla="*/ 222634 h 498489"/>
                <a:gd name="connsiteX1" fmla="*/ 488546 w 488903"/>
                <a:gd name="connsiteY1" fmla="*/ 246600 h 498489"/>
                <a:gd name="connsiteX2" fmla="*/ 312157 w 488903"/>
                <a:gd name="connsiteY2" fmla="*/ 483862 h 498489"/>
                <a:gd name="connsiteX3" fmla="*/ 296819 w 488903"/>
                <a:gd name="connsiteY3" fmla="*/ 488175 h 498489"/>
                <a:gd name="connsiteX4" fmla="*/ 273812 w 488903"/>
                <a:gd name="connsiteY4" fmla="*/ 496324 h 498489"/>
                <a:gd name="connsiteX5" fmla="*/ 208625 w 488903"/>
                <a:gd name="connsiteY5" fmla="*/ 495365 h 498489"/>
                <a:gd name="connsiteX6" fmla="*/ 184180 w 488903"/>
                <a:gd name="connsiteY6" fmla="*/ 502555 h 498489"/>
                <a:gd name="connsiteX7" fmla="*/ 167883 w 488903"/>
                <a:gd name="connsiteY7" fmla="*/ 480506 h 498489"/>
                <a:gd name="connsiteX8" fmla="*/ 122 w 488903"/>
                <a:gd name="connsiteY8" fmla="*/ 239410 h 498489"/>
                <a:gd name="connsiteX9" fmla="*/ 205749 w 488903"/>
                <a:gd name="connsiteY9" fmla="*/ 3586 h 498489"/>
                <a:gd name="connsiteX10" fmla="*/ 487108 w 488903"/>
                <a:gd name="connsiteY10" fmla="*/ 192437 h 498489"/>
                <a:gd name="connsiteX11" fmla="*/ 490942 w 488903"/>
                <a:gd name="connsiteY11" fmla="*/ 202023 h 498489"/>
                <a:gd name="connsiteX12" fmla="*/ 491422 w 488903"/>
                <a:gd name="connsiteY12" fmla="*/ 222634 h 498489"/>
                <a:gd name="connsiteX0" fmla="*/ 491422 w 509389"/>
                <a:gd name="connsiteY0" fmla="*/ 222634 h 502555"/>
                <a:gd name="connsiteX1" fmla="*/ 488546 w 509389"/>
                <a:gd name="connsiteY1" fmla="*/ 246600 h 502555"/>
                <a:gd name="connsiteX2" fmla="*/ 312157 w 509389"/>
                <a:gd name="connsiteY2" fmla="*/ 483862 h 502555"/>
                <a:gd name="connsiteX3" fmla="*/ 296819 w 509389"/>
                <a:gd name="connsiteY3" fmla="*/ 488175 h 502555"/>
                <a:gd name="connsiteX4" fmla="*/ 273812 w 509389"/>
                <a:gd name="connsiteY4" fmla="*/ 496324 h 502555"/>
                <a:gd name="connsiteX5" fmla="*/ 208625 w 509389"/>
                <a:gd name="connsiteY5" fmla="*/ 495365 h 502555"/>
                <a:gd name="connsiteX6" fmla="*/ 184180 w 509389"/>
                <a:gd name="connsiteY6" fmla="*/ 502555 h 502555"/>
                <a:gd name="connsiteX7" fmla="*/ 167883 w 509389"/>
                <a:gd name="connsiteY7" fmla="*/ 480506 h 502555"/>
                <a:gd name="connsiteX8" fmla="*/ 122 w 509389"/>
                <a:gd name="connsiteY8" fmla="*/ 239410 h 502555"/>
                <a:gd name="connsiteX9" fmla="*/ 205749 w 509389"/>
                <a:gd name="connsiteY9" fmla="*/ 3586 h 502555"/>
                <a:gd name="connsiteX10" fmla="*/ 487108 w 509389"/>
                <a:gd name="connsiteY10" fmla="*/ 192437 h 502555"/>
                <a:gd name="connsiteX11" fmla="*/ 491422 w 509389"/>
                <a:gd name="connsiteY11" fmla="*/ 222634 h 502555"/>
                <a:gd name="connsiteX0" fmla="*/ 487108 w 516710"/>
                <a:gd name="connsiteY0" fmla="*/ 192437 h 502555"/>
                <a:gd name="connsiteX1" fmla="*/ 488546 w 516710"/>
                <a:gd name="connsiteY1" fmla="*/ 246600 h 502555"/>
                <a:gd name="connsiteX2" fmla="*/ 312157 w 516710"/>
                <a:gd name="connsiteY2" fmla="*/ 483862 h 502555"/>
                <a:gd name="connsiteX3" fmla="*/ 296819 w 516710"/>
                <a:gd name="connsiteY3" fmla="*/ 488175 h 502555"/>
                <a:gd name="connsiteX4" fmla="*/ 273812 w 516710"/>
                <a:gd name="connsiteY4" fmla="*/ 496324 h 502555"/>
                <a:gd name="connsiteX5" fmla="*/ 208625 w 516710"/>
                <a:gd name="connsiteY5" fmla="*/ 495365 h 502555"/>
                <a:gd name="connsiteX6" fmla="*/ 184180 w 516710"/>
                <a:gd name="connsiteY6" fmla="*/ 502555 h 502555"/>
                <a:gd name="connsiteX7" fmla="*/ 167883 w 516710"/>
                <a:gd name="connsiteY7" fmla="*/ 480506 h 502555"/>
                <a:gd name="connsiteX8" fmla="*/ 122 w 516710"/>
                <a:gd name="connsiteY8" fmla="*/ 239410 h 502555"/>
                <a:gd name="connsiteX9" fmla="*/ 205749 w 516710"/>
                <a:gd name="connsiteY9" fmla="*/ 3586 h 502555"/>
                <a:gd name="connsiteX10" fmla="*/ 487108 w 516710"/>
                <a:gd name="connsiteY10" fmla="*/ 192437 h 502555"/>
                <a:gd name="connsiteX0" fmla="*/ 487108 w 502324"/>
                <a:gd name="connsiteY0" fmla="*/ 192437 h 502555"/>
                <a:gd name="connsiteX1" fmla="*/ 488546 w 502324"/>
                <a:gd name="connsiteY1" fmla="*/ 246600 h 502555"/>
                <a:gd name="connsiteX2" fmla="*/ 312157 w 502324"/>
                <a:gd name="connsiteY2" fmla="*/ 483862 h 502555"/>
                <a:gd name="connsiteX3" fmla="*/ 296819 w 502324"/>
                <a:gd name="connsiteY3" fmla="*/ 488175 h 502555"/>
                <a:gd name="connsiteX4" fmla="*/ 273812 w 502324"/>
                <a:gd name="connsiteY4" fmla="*/ 496324 h 502555"/>
                <a:gd name="connsiteX5" fmla="*/ 208625 w 502324"/>
                <a:gd name="connsiteY5" fmla="*/ 495365 h 502555"/>
                <a:gd name="connsiteX6" fmla="*/ 184180 w 502324"/>
                <a:gd name="connsiteY6" fmla="*/ 502555 h 502555"/>
                <a:gd name="connsiteX7" fmla="*/ 167883 w 502324"/>
                <a:gd name="connsiteY7" fmla="*/ 480506 h 502555"/>
                <a:gd name="connsiteX8" fmla="*/ 122 w 502324"/>
                <a:gd name="connsiteY8" fmla="*/ 239410 h 502555"/>
                <a:gd name="connsiteX9" fmla="*/ 205749 w 502324"/>
                <a:gd name="connsiteY9" fmla="*/ 3586 h 502555"/>
                <a:gd name="connsiteX10" fmla="*/ 487108 w 502324"/>
                <a:gd name="connsiteY10" fmla="*/ 192437 h 502555"/>
                <a:gd name="connsiteX0" fmla="*/ 487108 w 489819"/>
                <a:gd name="connsiteY0" fmla="*/ 192437 h 502555"/>
                <a:gd name="connsiteX1" fmla="*/ 488546 w 489819"/>
                <a:gd name="connsiteY1" fmla="*/ 246600 h 502555"/>
                <a:gd name="connsiteX2" fmla="*/ 312157 w 489819"/>
                <a:gd name="connsiteY2" fmla="*/ 483862 h 502555"/>
                <a:gd name="connsiteX3" fmla="*/ 296819 w 489819"/>
                <a:gd name="connsiteY3" fmla="*/ 488175 h 502555"/>
                <a:gd name="connsiteX4" fmla="*/ 273812 w 489819"/>
                <a:gd name="connsiteY4" fmla="*/ 496324 h 502555"/>
                <a:gd name="connsiteX5" fmla="*/ 208625 w 489819"/>
                <a:gd name="connsiteY5" fmla="*/ 495365 h 502555"/>
                <a:gd name="connsiteX6" fmla="*/ 184180 w 489819"/>
                <a:gd name="connsiteY6" fmla="*/ 502555 h 502555"/>
                <a:gd name="connsiteX7" fmla="*/ 167883 w 489819"/>
                <a:gd name="connsiteY7" fmla="*/ 480506 h 502555"/>
                <a:gd name="connsiteX8" fmla="*/ 122 w 489819"/>
                <a:gd name="connsiteY8" fmla="*/ 239410 h 502555"/>
                <a:gd name="connsiteX9" fmla="*/ 205749 w 489819"/>
                <a:gd name="connsiteY9" fmla="*/ 3586 h 502555"/>
                <a:gd name="connsiteX10" fmla="*/ 487108 w 489819"/>
                <a:gd name="connsiteY10" fmla="*/ 192437 h 502555"/>
                <a:gd name="connsiteX0" fmla="*/ 487108 w 489819"/>
                <a:gd name="connsiteY0" fmla="*/ 192437 h 503175"/>
                <a:gd name="connsiteX1" fmla="*/ 488546 w 489819"/>
                <a:gd name="connsiteY1" fmla="*/ 246600 h 503175"/>
                <a:gd name="connsiteX2" fmla="*/ 312157 w 489819"/>
                <a:gd name="connsiteY2" fmla="*/ 483862 h 503175"/>
                <a:gd name="connsiteX3" fmla="*/ 296819 w 489819"/>
                <a:gd name="connsiteY3" fmla="*/ 488175 h 503175"/>
                <a:gd name="connsiteX4" fmla="*/ 273812 w 489819"/>
                <a:gd name="connsiteY4" fmla="*/ 496324 h 503175"/>
                <a:gd name="connsiteX5" fmla="*/ 184180 w 489819"/>
                <a:gd name="connsiteY5" fmla="*/ 502555 h 503175"/>
                <a:gd name="connsiteX6" fmla="*/ 167883 w 489819"/>
                <a:gd name="connsiteY6" fmla="*/ 480506 h 503175"/>
                <a:gd name="connsiteX7" fmla="*/ 122 w 489819"/>
                <a:gd name="connsiteY7" fmla="*/ 239410 h 503175"/>
                <a:gd name="connsiteX8" fmla="*/ 205749 w 489819"/>
                <a:gd name="connsiteY8" fmla="*/ 3586 h 503175"/>
                <a:gd name="connsiteX9" fmla="*/ 487108 w 489819"/>
                <a:gd name="connsiteY9" fmla="*/ 192437 h 503175"/>
                <a:gd name="connsiteX0" fmla="*/ 487108 w 489819"/>
                <a:gd name="connsiteY0" fmla="*/ 192437 h 502646"/>
                <a:gd name="connsiteX1" fmla="*/ 488546 w 489819"/>
                <a:gd name="connsiteY1" fmla="*/ 246600 h 502646"/>
                <a:gd name="connsiteX2" fmla="*/ 312157 w 489819"/>
                <a:gd name="connsiteY2" fmla="*/ 483862 h 502646"/>
                <a:gd name="connsiteX3" fmla="*/ 296819 w 489819"/>
                <a:gd name="connsiteY3" fmla="*/ 488175 h 502646"/>
                <a:gd name="connsiteX4" fmla="*/ 184180 w 489819"/>
                <a:gd name="connsiteY4" fmla="*/ 502555 h 502646"/>
                <a:gd name="connsiteX5" fmla="*/ 167883 w 489819"/>
                <a:gd name="connsiteY5" fmla="*/ 480506 h 502646"/>
                <a:gd name="connsiteX6" fmla="*/ 122 w 489819"/>
                <a:gd name="connsiteY6" fmla="*/ 239410 h 502646"/>
                <a:gd name="connsiteX7" fmla="*/ 205749 w 489819"/>
                <a:gd name="connsiteY7" fmla="*/ 3586 h 502646"/>
                <a:gd name="connsiteX8" fmla="*/ 487108 w 489819"/>
                <a:gd name="connsiteY8" fmla="*/ 192437 h 502646"/>
                <a:gd name="connsiteX0" fmla="*/ 487108 w 489819"/>
                <a:gd name="connsiteY0" fmla="*/ 192437 h 502555"/>
                <a:gd name="connsiteX1" fmla="*/ 488546 w 489819"/>
                <a:gd name="connsiteY1" fmla="*/ 246600 h 502555"/>
                <a:gd name="connsiteX2" fmla="*/ 312157 w 489819"/>
                <a:gd name="connsiteY2" fmla="*/ 483862 h 502555"/>
                <a:gd name="connsiteX3" fmla="*/ 184180 w 489819"/>
                <a:gd name="connsiteY3" fmla="*/ 502555 h 502555"/>
                <a:gd name="connsiteX4" fmla="*/ 167883 w 489819"/>
                <a:gd name="connsiteY4" fmla="*/ 480506 h 502555"/>
                <a:gd name="connsiteX5" fmla="*/ 122 w 489819"/>
                <a:gd name="connsiteY5" fmla="*/ 239410 h 502555"/>
                <a:gd name="connsiteX6" fmla="*/ 205749 w 489819"/>
                <a:gd name="connsiteY6" fmla="*/ 3586 h 502555"/>
                <a:gd name="connsiteX7" fmla="*/ 487108 w 489819"/>
                <a:gd name="connsiteY7" fmla="*/ 192437 h 502555"/>
                <a:gd name="connsiteX0" fmla="*/ 487108 w 488913"/>
                <a:gd name="connsiteY0" fmla="*/ 192437 h 502555"/>
                <a:gd name="connsiteX1" fmla="*/ 488546 w 488913"/>
                <a:gd name="connsiteY1" fmla="*/ 246600 h 502555"/>
                <a:gd name="connsiteX2" fmla="*/ 312157 w 488913"/>
                <a:gd name="connsiteY2" fmla="*/ 483862 h 502555"/>
                <a:gd name="connsiteX3" fmla="*/ 184180 w 488913"/>
                <a:gd name="connsiteY3" fmla="*/ 502555 h 502555"/>
                <a:gd name="connsiteX4" fmla="*/ 167883 w 488913"/>
                <a:gd name="connsiteY4" fmla="*/ 480506 h 502555"/>
                <a:gd name="connsiteX5" fmla="*/ 122 w 488913"/>
                <a:gd name="connsiteY5" fmla="*/ 239410 h 502555"/>
                <a:gd name="connsiteX6" fmla="*/ 205749 w 488913"/>
                <a:gd name="connsiteY6" fmla="*/ 3586 h 502555"/>
                <a:gd name="connsiteX7" fmla="*/ 487108 w 488913"/>
                <a:gd name="connsiteY7" fmla="*/ 192437 h 502555"/>
                <a:gd name="connsiteX0" fmla="*/ 487108 w 488913"/>
                <a:gd name="connsiteY0" fmla="*/ 192437 h 502555"/>
                <a:gd name="connsiteX1" fmla="*/ 488546 w 488913"/>
                <a:gd name="connsiteY1" fmla="*/ 246600 h 502555"/>
                <a:gd name="connsiteX2" fmla="*/ 312157 w 488913"/>
                <a:gd name="connsiteY2" fmla="*/ 483862 h 502555"/>
                <a:gd name="connsiteX3" fmla="*/ 184180 w 488913"/>
                <a:gd name="connsiteY3" fmla="*/ 502555 h 502555"/>
                <a:gd name="connsiteX4" fmla="*/ 167883 w 488913"/>
                <a:gd name="connsiteY4" fmla="*/ 480506 h 502555"/>
                <a:gd name="connsiteX5" fmla="*/ 122 w 488913"/>
                <a:gd name="connsiteY5" fmla="*/ 239410 h 502555"/>
                <a:gd name="connsiteX6" fmla="*/ 205749 w 488913"/>
                <a:gd name="connsiteY6" fmla="*/ 3586 h 502555"/>
                <a:gd name="connsiteX7" fmla="*/ 487108 w 488913"/>
                <a:gd name="connsiteY7" fmla="*/ 192437 h 50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913" h="502555">
                  <a:moveTo>
                    <a:pt x="487108" y="192437"/>
                  </a:moveTo>
                  <a:cubicBezTo>
                    <a:pt x="492332" y="226652"/>
                    <a:pt x="482083" y="229460"/>
                    <a:pt x="488546" y="246600"/>
                  </a:cubicBezTo>
                  <a:cubicBezTo>
                    <a:pt x="495256" y="362115"/>
                    <a:pt x="408979" y="457499"/>
                    <a:pt x="312157" y="483862"/>
                  </a:cubicBezTo>
                  <a:lnTo>
                    <a:pt x="184180" y="502555"/>
                  </a:lnTo>
                  <a:cubicBezTo>
                    <a:pt x="185138" y="490572"/>
                    <a:pt x="180345" y="484820"/>
                    <a:pt x="167883" y="480506"/>
                  </a:cubicBezTo>
                  <a:cubicBezTo>
                    <a:pt x="62912" y="444078"/>
                    <a:pt x="-3233" y="350612"/>
                    <a:pt x="122" y="239410"/>
                  </a:cubicBezTo>
                  <a:cubicBezTo>
                    <a:pt x="3956" y="116705"/>
                    <a:pt x="95985" y="22759"/>
                    <a:pt x="205749" y="3586"/>
                  </a:cubicBezTo>
                  <a:cubicBezTo>
                    <a:pt x="338040" y="-19421"/>
                    <a:pt x="460266" y="71170"/>
                    <a:pt x="487108" y="192437"/>
                  </a:cubicBezTo>
                  <a:close/>
                </a:path>
              </a:pathLst>
            </a:custGeom>
            <a:solidFill>
              <a:schemeClr val="accent5"/>
            </a:solidFill>
            <a:ln w="478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F50ED870-3A45-4576-A49C-CEFCD25693D4}"/>
                </a:ext>
              </a:extLst>
            </p:cNvPr>
            <p:cNvSpPr/>
            <p:nvPr/>
          </p:nvSpPr>
          <p:spPr>
            <a:xfrm>
              <a:off x="1674333" y="1831704"/>
              <a:ext cx="273211" cy="158175"/>
            </a:xfrm>
            <a:custGeom>
              <a:avLst/>
              <a:gdLst>
                <a:gd name="connsiteX0" fmla="*/ 2247 w 273210"/>
                <a:gd name="connsiteY0" fmla="*/ 48890 h 158174"/>
                <a:gd name="connsiteX1" fmla="*/ 36278 w 273210"/>
                <a:gd name="connsiteY1" fmla="*/ 11504 h 158174"/>
                <a:gd name="connsiteX2" fmla="*/ 192536 w 273210"/>
                <a:gd name="connsiteY2" fmla="*/ 2876 h 158174"/>
                <a:gd name="connsiteX3" fmla="*/ 228005 w 273210"/>
                <a:gd name="connsiteY3" fmla="*/ 0 h 158174"/>
                <a:gd name="connsiteX4" fmla="*/ 263475 w 273210"/>
                <a:gd name="connsiteY4" fmla="*/ 0 h 158174"/>
                <a:gd name="connsiteX5" fmla="*/ 272102 w 273210"/>
                <a:gd name="connsiteY5" fmla="*/ 23966 h 158174"/>
                <a:gd name="connsiteX6" fmla="*/ 277854 w 273210"/>
                <a:gd name="connsiteY6" fmla="*/ 120309 h 158174"/>
                <a:gd name="connsiteX7" fmla="*/ 257723 w 273210"/>
                <a:gd name="connsiteY7" fmla="*/ 142836 h 158174"/>
                <a:gd name="connsiteX8" fmla="*/ 161380 w 273210"/>
                <a:gd name="connsiteY8" fmla="*/ 149068 h 158174"/>
                <a:gd name="connsiteX9" fmla="*/ 123514 w 273210"/>
                <a:gd name="connsiteY9" fmla="*/ 156257 h 158174"/>
                <a:gd name="connsiteX10" fmla="*/ 37237 w 273210"/>
                <a:gd name="connsiteY10" fmla="*/ 160571 h 158174"/>
                <a:gd name="connsiteX11" fmla="*/ 809 w 273210"/>
                <a:gd name="connsiteY11" fmla="*/ 123184 h 158174"/>
                <a:gd name="connsiteX12" fmla="*/ 809 w 273210"/>
                <a:gd name="connsiteY12" fmla="*/ 92987 h 158174"/>
                <a:gd name="connsiteX13" fmla="*/ 2247 w 273210"/>
                <a:gd name="connsiteY13" fmla="*/ 48890 h 15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210" h="158174">
                  <a:moveTo>
                    <a:pt x="2247" y="48890"/>
                  </a:moveTo>
                  <a:cubicBezTo>
                    <a:pt x="330" y="15338"/>
                    <a:pt x="2726" y="12942"/>
                    <a:pt x="36278" y="11504"/>
                  </a:cubicBezTo>
                  <a:cubicBezTo>
                    <a:pt x="88524" y="8628"/>
                    <a:pt x="140290" y="5752"/>
                    <a:pt x="192536" y="2876"/>
                  </a:cubicBezTo>
                  <a:cubicBezTo>
                    <a:pt x="204039" y="-959"/>
                    <a:pt x="216501" y="4314"/>
                    <a:pt x="228005" y="0"/>
                  </a:cubicBezTo>
                  <a:cubicBezTo>
                    <a:pt x="239988" y="0"/>
                    <a:pt x="251492" y="0"/>
                    <a:pt x="263475" y="0"/>
                  </a:cubicBezTo>
                  <a:cubicBezTo>
                    <a:pt x="268747" y="7190"/>
                    <a:pt x="271623" y="14859"/>
                    <a:pt x="272102" y="23966"/>
                  </a:cubicBezTo>
                  <a:cubicBezTo>
                    <a:pt x="273540" y="56080"/>
                    <a:pt x="275457" y="88194"/>
                    <a:pt x="277854" y="120309"/>
                  </a:cubicBezTo>
                  <a:cubicBezTo>
                    <a:pt x="278813" y="135167"/>
                    <a:pt x="272102" y="141878"/>
                    <a:pt x="257723" y="142836"/>
                  </a:cubicBezTo>
                  <a:cubicBezTo>
                    <a:pt x="225609" y="144754"/>
                    <a:pt x="193494" y="147150"/>
                    <a:pt x="161380" y="149068"/>
                  </a:cubicBezTo>
                  <a:cubicBezTo>
                    <a:pt x="149876" y="156737"/>
                    <a:pt x="136456" y="155299"/>
                    <a:pt x="123514" y="156257"/>
                  </a:cubicBezTo>
                  <a:cubicBezTo>
                    <a:pt x="94755" y="158175"/>
                    <a:pt x="65996" y="160092"/>
                    <a:pt x="37237" y="160571"/>
                  </a:cubicBezTo>
                  <a:cubicBezTo>
                    <a:pt x="8957" y="161530"/>
                    <a:pt x="809" y="151943"/>
                    <a:pt x="809" y="123184"/>
                  </a:cubicBezTo>
                  <a:cubicBezTo>
                    <a:pt x="809" y="113119"/>
                    <a:pt x="809" y="103053"/>
                    <a:pt x="809" y="92987"/>
                  </a:cubicBezTo>
                  <a:cubicBezTo>
                    <a:pt x="-629" y="78608"/>
                    <a:pt x="-150" y="63749"/>
                    <a:pt x="2247" y="48890"/>
                  </a:cubicBezTo>
                  <a:close/>
                </a:path>
              </a:pathLst>
            </a:custGeom>
            <a:solidFill>
              <a:schemeClr val="tx1"/>
            </a:solidFill>
            <a:ln w="478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5ED6A34-2397-4C07-94FC-208AD290306B}"/>
                </a:ext>
              </a:extLst>
            </p:cNvPr>
            <p:cNvSpPr/>
            <p:nvPr/>
          </p:nvSpPr>
          <p:spPr>
            <a:xfrm>
              <a:off x="1866868" y="1831704"/>
              <a:ext cx="33552" cy="4793"/>
            </a:xfrm>
            <a:custGeom>
              <a:avLst/>
              <a:gdLst>
                <a:gd name="connsiteX0" fmla="*/ 35469 w 33552"/>
                <a:gd name="connsiteY0" fmla="*/ 0 h 0"/>
                <a:gd name="connsiteX1" fmla="*/ 0 w 33552"/>
                <a:gd name="connsiteY1" fmla="*/ 2876 h 0"/>
                <a:gd name="connsiteX2" fmla="*/ 479 w 33552"/>
                <a:gd name="connsiteY2" fmla="*/ 0 h 0"/>
                <a:gd name="connsiteX3" fmla="*/ 35469 w 33552"/>
                <a:gd name="connsiteY3" fmla="*/ 0 h 0"/>
              </a:gdLst>
              <a:ahLst/>
              <a:cxnLst>
                <a:cxn ang="0">
                  <a:pos x="connsiteX0" y="connsiteY0"/>
                </a:cxn>
                <a:cxn ang="0">
                  <a:pos x="connsiteX1" y="connsiteY1"/>
                </a:cxn>
                <a:cxn ang="0">
                  <a:pos x="connsiteX2" y="connsiteY2"/>
                </a:cxn>
                <a:cxn ang="0">
                  <a:pos x="connsiteX3" y="connsiteY3"/>
                </a:cxn>
              </a:cxnLst>
              <a:rect l="l" t="t" r="r" b="b"/>
              <a:pathLst>
                <a:path w="33552">
                  <a:moveTo>
                    <a:pt x="35469" y="0"/>
                  </a:moveTo>
                  <a:cubicBezTo>
                    <a:pt x="23966" y="5752"/>
                    <a:pt x="11983" y="3835"/>
                    <a:pt x="0" y="2876"/>
                  </a:cubicBezTo>
                  <a:cubicBezTo>
                    <a:pt x="479" y="1917"/>
                    <a:pt x="479" y="959"/>
                    <a:pt x="479" y="0"/>
                  </a:cubicBezTo>
                  <a:cubicBezTo>
                    <a:pt x="11983" y="0"/>
                    <a:pt x="23966" y="0"/>
                    <a:pt x="35469" y="0"/>
                  </a:cubicBezTo>
                  <a:close/>
                </a:path>
              </a:pathLst>
            </a:custGeom>
            <a:solidFill>
              <a:srgbClr val="888888"/>
            </a:solidFill>
            <a:ln w="478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940AD7E-8ECC-4BB7-8A67-94E389B87780}"/>
                </a:ext>
              </a:extLst>
            </p:cNvPr>
            <p:cNvSpPr/>
            <p:nvPr/>
          </p:nvSpPr>
          <p:spPr>
            <a:xfrm>
              <a:off x="947897" y="2809870"/>
              <a:ext cx="2478068" cy="3542151"/>
            </a:xfrm>
            <a:custGeom>
              <a:avLst/>
              <a:gdLst>
                <a:gd name="connsiteX0" fmla="*/ 2365550 w 2478068"/>
                <a:gd name="connsiteY0" fmla="*/ 3232633 h 3542151"/>
                <a:gd name="connsiteX1" fmla="*/ 2388078 w 2478068"/>
                <a:gd name="connsiteY1" fmla="*/ 3219691 h 3542151"/>
                <a:gd name="connsiteX2" fmla="*/ 2478189 w 2478068"/>
                <a:gd name="connsiteY2" fmla="*/ 3217774 h 3542151"/>
                <a:gd name="connsiteX3" fmla="*/ 2355005 w 2478068"/>
                <a:gd name="connsiteY3" fmla="*/ 3476126 h 3542151"/>
                <a:gd name="connsiteX4" fmla="*/ 2072687 w 2478068"/>
                <a:gd name="connsiteY4" fmla="*/ 3510157 h 3542151"/>
                <a:gd name="connsiteX5" fmla="*/ 1861308 w 2478068"/>
                <a:gd name="connsiteY5" fmla="*/ 3353900 h 3542151"/>
                <a:gd name="connsiteX6" fmla="*/ 1673416 w 2478068"/>
                <a:gd name="connsiteY6" fmla="*/ 3133414 h 3542151"/>
                <a:gd name="connsiteX7" fmla="*/ 1531539 w 2478068"/>
                <a:gd name="connsiteY7" fmla="*/ 3003999 h 3542151"/>
                <a:gd name="connsiteX8" fmla="*/ 1192182 w 2478068"/>
                <a:gd name="connsiteY8" fmla="*/ 3018858 h 3542151"/>
                <a:gd name="connsiteX9" fmla="*/ 1014356 w 2478068"/>
                <a:gd name="connsiteY9" fmla="*/ 3204832 h 3542151"/>
                <a:gd name="connsiteX10" fmla="*/ 841322 w 2478068"/>
                <a:gd name="connsiteY10" fmla="*/ 3400873 h 3542151"/>
                <a:gd name="connsiteX11" fmla="*/ 549898 w 2478068"/>
                <a:gd name="connsiteY11" fmla="*/ 3543230 h 3542151"/>
                <a:gd name="connsiteX12" fmla="*/ 180824 w 2478068"/>
                <a:gd name="connsiteY12" fmla="*/ 3373552 h 3542151"/>
                <a:gd name="connsiteX13" fmla="*/ 63870 w 2478068"/>
                <a:gd name="connsiteY13" fmla="*/ 3055286 h 3542151"/>
                <a:gd name="connsiteX14" fmla="*/ 132413 w 2478068"/>
                <a:gd name="connsiteY14" fmla="*/ 2584596 h 3542151"/>
                <a:gd name="connsiteX15" fmla="*/ 387888 w 2478068"/>
                <a:gd name="connsiteY15" fmla="*/ 2089941 h 3542151"/>
                <a:gd name="connsiteX16" fmla="*/ 630902 w 2478068"/>
                <a:gd name="connsiteY16" fmla="*/ 1706488 h 3542151"/>
                <a:gd name="connsiteX17" fmla="*/ 804415 w 2478068"/>
                <a:gd name="connsiteY17" fmla="*/ 1289003 h 3542151"/>
                <a:gd name="connsiteX18" fmla="*/ 804894 w 2478068"/>
                <a:gd name="connsiteY18" fmla="*/ 1027296 h 3542151"/>
                <a:gd name="connsiteX19" fmla="*/ 13542 w 2478068"/>
                <a:gd name="connsiteY19" fmla="*/ 491899 h 3542151"/>
                <a:gd name="connsiteX20" fmla="*/ 31756 w 2478068"/>
                <a:gd name="connsiteY20" fmla="*/ 153501 h 3542151"/>
                <a:gd name="connsiteX21" fmla="*/ 73936 w 2478068"/>
                <a:gd name="connsiteY21" fmla="*/ 95983 h 3542151"/>
                <a:gd name="connsiteX22" fmla="*/ 151585 w 2478068"/>
                <a:gd name="connsiteY22" fmla="*/ 127139 h 3542151"/>
                <a:gd name="connsiteX23" fmla="*/ 151585 w 2478068"/>
                <a:gd name="connsiteY23" fmla="*/ 173633 h 3542151"/>
                <a:gd name="connsiteX24" fmla="*/ 124264 w 2478068"/>
                <a:gd name="connsiteY24" fmla="*/ 281479 h 3542151"/>
                <a:gd name="connsiteX25" fmla="*/ 238342 w 2478068"/>
                <a:gd name="connsiteY25" fmla="*/ 713343 h 3542151"/>
                <a:gd name="connsiteX26" fmla="*/ 612209 w 2478068"/>
                <a:gd name="connsiteY26" fmla="*/ 918970 h 3542151"/>
                <a:gd name="connsiteX27" fmla="*/ 1174927 w 2478068"/>
                <a:gd name="connsiteY27" fmla="*/ 839404 h 3542151"/>
                <a:gd name="connsiteX28" fmla="*/ 1440468 w 2478068"/>
                <a:gd name="connsiteY28" fmla="*/ 476561 h 3542151"/>
                <a:gd name="connsiteX29" fmla="*/ 1385826 w 2478068"/>
                <a:gd name="connsiteY29" fmla="*/ 113718 h 3542151"/>
                <a:gd name="connsiteX30" fmla="*/ 1371926 w 2478068"/>
                <a:gd name="connsiteY30" fmla="*/ 89273 h 3542151"/>
                <a:gd name="connsiteX31" fmla="*/ 1372405 w 2478068"/>
                <a:gd name="connsiteY31" fmla="*/ 35589 h 3542151"/>
                <a:gd name="connsiteX32" fmla="*/ 1403561 w 2478068"/>
                <a:gd name="connsiteY32" fmla="*/ 5392 h 3542151"/>
                <a:gd name="connsiteX33" fmla="*/ 1446220 w 2478068"/>
                <a:gd name="connsiteY33" fmla="*/ 8268 h 3542151"/>
                <a:gd name="connsiteX34" fmla="*/ 1500862 w 2478068"/>
                <a:gd name="connsiteY34" fmla="*/ 77290 h 3542151"/>
                <a:gd name="connsiteX35" fmla="*/ 1505655 w 2478068"/>
                <a:gd name="connsiteY35" fmla="*/ 647198 h 3542151"/>
                <a:gd name="connsiteX36" fmla="*/ 1166299 w 2478068"/>
                <a:gd name="connsiteY36" fmla="*/ 969778 h 3542151"/>
                <a:gd name="connsiteX37" fmla="*/ 929037 w 2478068"/>
                <a:gd name="connsiteY37" fmla="*/ 1021544 h 3542151"/>
                <a:gd name="connsiteX38" fmla="*/ 875354 w 2478068"/>
                <a:gd name="connsiteY38" fmla="*/ 1439508 h 3542151"/>
                <a:gd name="connsiteX39" fmla="*/ 663975 w 2478068"/>
                <a:gd name="connsiteY39" fmla="*/ 1870894 h 3542151"/>
                <a:gd name="connsiteX40" fmla="*/ 427672 w 2478068"/>
                <a:gd name="connsiteY40" fmla="*/ 2228943 h 3542151"/>
                <a:gd name="connsiteX41" fmla="*/ 186575 w 2478068"/>
                <a:gd name="connsiteY41" fmla="*/ 2759547 h 3542151"/>
                <a:gd name="connsiteX42" fmla="*/ 205269 w 2478068"/>
                <a:gd name="connsiteY42" fmla="*/ 3166008 h 3542151"/>
                <a:gd name="connsiteX43" fmla="*/ 376864 w 2478068"/>
                <a:gd name="connsiteY43" fmla="*/ 3386014 h 3542151"/>
                <a:gd name="connsiteX44" fmla="*/ 648158 w 2478068"/>
                <a:gd name="connsiteY44" fmla="*/ 3392725 h 3542151"/>
                <a:gd name="connsiteX45" fmla="*/ 824546 w 2478068"/>
                <a:gd name="connsiteY45" fmla="*/ 3237426 h 3542151"/>
                <a:gd name="connsiteX46" fmla="*/ 1007166 w 2478068"/>
                <a:gd name="connsiteY46" fmla="*/ 3022213 h 3542151"/>
                <a:gd name="connsiteX47" fmla="*/ 1211355 w 2478068"/>
                <a:gd name="connsiteY47" fmla="*/ 2864997 h 3542151"/>
                <a:gd name="connsiteX48" fmla="*/ 1563653 w 2478068"/>
                <a:gd name="connsiteY48" fmla="*/ 2888004 h 3542151"/>
                <a:gd name="connsiteX49" fmla="*/ 1733810 w 2478068"/>
                <a:gd name="connsiteY49" fmla="*/ 3029882 h 3542151"/>
                <a:gd name="connsiteX50" fmla="*/ 1896299 w 2478068"/>
                <a:gd name="connsiteY50" fmla="*/ 3227360 h 3542151"/>
                <a:gd name="connsiteX51" fmla="*/ 2089943 w 2478068"/>
                <a:gd name="connsiteY51" fmla="*/ 3395600 h 3542151"/>
                <a:gd name="connsiteX52" fmla="*/ 2168071 w 2478068"/>
                <a:gd name="connsiteY52" fmla="*/ 3421484 h 3542151"/>
                <a:gd name="connsiteX53" fmla="*/ 2314742 w 2478068"/>
                <a:gd name="connsiteY53" fmla="*/ 3358693 h 3542151"/>
                <a:gd name="connsiteX54" fmla="*/ 2365550 w 2478068"/>
                <a:gd name="connsiteY54" fmla="*/ 3232633 h 354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478068" h="3542151">
                  <a:moveTo>
                    <a:pt x="2365550" y="3232633"/>
                  </a:moveTo>
                  <a:cubicBezTo>
                    <a:pt x="2368905" y="3220650"/>
                    <a:pt x="2375136" y="3217774"/>
                    <a:pt x="2388078" y="3219691"/>
                  </a:cubicBezTo>
                  <a:cubicBezTo>
                    <a:pt x="2418275" y="3224484"/>
                    <a:pt x="2448472" y="3223046"/>
                    <a:pt x="2478189" y="3217774"/>
                  </a:cubicBezTo>
                  <a:cubicBezTo>
                    <a:pt x="2470520" y="3319868"/>
                    <a:pt x="2436489" y="3410939"/>
                    <a:pt x="2355005" y="3476126"/>
                  </a:cubicBezTo>
                  <a:cubicBezTo>
                    <a:pt x="2269687" y="3544189"/>
                    <a:pt x="2172385" y="3548982"/>
                    <a:pt x="2072687" y="3510157"/>
                  </a:cubicBezTo>
                  <a:cubicBezTo>
                    <a:pt x="1988327" y="3477084"/>
                    <a:pt x="1922661" y="3418128"/>
                    <a:pt x="1861308" y="3353900"/>
                  </a:cubicBezTo>
                  <a:cubicBezTo>
                    <a:pt x="1794683" y="3283920"/>
                    <a:pt x="1738124" y="3205312"/>
                    <a:pt x="1673416" y="3133414"/>
                  </a:cubicBezTo>
                  <a:cubicBezTo>
                    <a:pt x="1630278" y="3085482"/>
                    <a:pt x="1585701" y="3039468"/>
                    <a:pt x="1531539" y="3003999"/>
                  </a:cubicBezTo>
                  <a:cubicBezTo>
                    <a:pt x="1417940" y="2930184"/>
                    <a:pt x="1299070" y="2935456"/>
                    <a:pt x="1192182" y="3018858"/>
                  </a:cubicBezTo>
                  <a:cubicBezTo>
                    <a:pt x="1123640" y="3072062"/>
                    <a:pt x="1069477" y="3138687"/>
                    <a:pt x="1014356" y="3204832"/>
                  </a:cubicBezTo>
                  <a:cubicBezTo>
                    <a:pt x="958755" y="3271937"/>
                    <a:pt x="905551" y="3340958"/>
                    <a:pt x="841322" y="3400873"/>
                  </a:cubicBezTo>
                  <a:cubicBezTo>
                    <a:pt x="758880" y="3478043"/>
                    <a:pt x="663975" y="3531247"/>
                    <a:pt x="549898" y="3543230"/>
                  </a:cubicBezTo>
                  <a:cubicBezTo>
                    <a:pt x="394120" y="3559047"/>
                    <a:pt x="270935" y="3499133"/>
                    <a:pt x="180824" y="3373552"/>
                  </a:cubicBezTo>
                  <a:cubicBezTo>
                    <a:pt x="113240" y="3278647"/>
                    <a:pt x="78729" y="3169842"/>
                    <a:pt x="63870" y="3055286"/>
                  </a:cubicBezTo>
                  <a:cubicBezTo>
                    <a:pt x="42301" y="2892318"/>
                    <a:pt x="75853" y="2736540"/>
                    <a:pt x="132413" y="2584596"/>
                  </a:cubicBezTo>
                  <a:cubicBezTo>
                    <a:pt x="198079" y="2409646"/>
                    <a:pt x="286753" y="2246678"/>
                    <a:pt x="387888" y="2089941"/>
                  </a:cubicBezTo>
                  <a:cubicBezTo>
                    <a:pt x="469852" y="1962922"/>
                    <a:pt x="555170" y="1837821"/>
                    <a:pt x="630902" y="1706488"/>
                  </a:cubicBezTo>
                  <a:cubicBezTo>
                    <a:pt x="706634" y="1574676"/>
                    <a:pt x="770383" y="1438070"/>
                    <a:pt x="804415" y="1289003"/>
                  </a:cubicBezTo>
                  <a:cubicBezTo>
                    <a:pt x="823108" y="1207040"/>
                    <a:pt x="817356" y="1024899"/>
                    <a:pt x="804894" y="1027296"/>
                  </a:cubicBezTo>
                  <a:cubicBezTo>
                    <a:pt x="456910" y="1092004"/>
                    <a:pt x="87357" y="886377"/>
                    <a:pt x="13542" y="491899"/>
                  </a:cubicBezTo>
                  <a:cubicBezTo>
                    <a:pt x="-8027" y="377342"/>
                    <a:pt x="-5151" y="264703"/>
                    <a:pt x="31756" y="153501"/>
                  </a:cubicBezTo>
                  <a:cubicBezTo>
                    <a:pt x="39425" y="130015"/>
                    <a:pt x="47573" y="106049"/>
                    <a:pt x="73936" y="95983"/>
                  </a:cubicBezTo>
                  <a:cubicBezTo>
                    <a:pt x="110843" y="81124"/>
                    <a:pt x="131454" y="89273"/>
                    <a:pt x="151585" y="127139"/>
                  </a:cubicBezTo>
                  <a:cubicBezTo>
                    <a:pt x="158775" y="142477"/>
                    <a:pt x="157337" y="157815"/>
                    <a:pt x="151585" y="173633"/>
                  </a:cubicBezTo>
                  <a:cubicBezTo>
                    <a:pt x="139123" y="208623"/>
                    <a:pt x="128578" y="244092"/>
                    <a:pt x="124264" y="281479"/>
                  </a:cubicBezTo>
                  <a:cubicBezTo>
                    <a:pt x="103654" y="441091"/>
                    <a:pt x="139123" y="586324"/>
                    <a:pt x="238342" y="713343"/>
                  </a:cubicBezTo>
                  <a:cubicBezTo>
                    <a:pt x="332767" y="834611"/>
                    <a:pt x="460745" y="899318"/>
                    <a:pt x="612209" y="918970"/>
                  </a:cubicBezTo>
                  <a:cubicBezTo>
                    <a:pt x="687941" y="928557"/>
                    <a:pt x="1002373" y="925681"/>
                    <a:pt x="1174927" y="839404"/>
                  </a:cubicBezTo>
                  <a:cubicBezTo>
                    <a:pt x="1303863" y="754085"/>
                    <a:pt x="1405478" y="630422"/>
                    <a:pt x="1440468" y="476561"/>
                  </a:cubicBezTo>
                  <a:cubicBezTo>
                    <a:pt x="1469707" y="349062"/>
                    <a:pt x="1451013" y="227316"/>
                    <a:pt x="1385826" y="113718"/>
                  </a:cubicBezTo>
                  <a:cubicBezTo>
                    <a:pt x="1381033" y="105570"/>
                    <a:pt x="1376240" y="97421"/>
                    <a:pt x="1371926" y="89273"/>
                  </a:cubicBezTo>
                  <a:cubicBezTo>
                    <a:pt x="1362819" y="71059"/>
                    <a:pt x="1361860" y="53324"/>
                    <a:pt x="1372405" y="35589"/>
                  </a:cubicBezTo>
                  <a:cubicBezTo>
                    <a:pt x="1381033" y="23606"/>
                    <a:pt x="1389661" y="11623"/>
                    <a:pt x="1403561" y="5392"/>
                  </a:cubicBezTo>
                  <a:cubicBezTo>
                    <a:pt x="1417940" y="-839"/>
                    <a:pt x="1432799" y="-3715"/>
                    <a:pt x="1446220" y="8268"/>
                  </a:cubicBezTo>
                  <a:cubicBezTo>
                    <a:pt x="1476417" y="21689"/>
                    <a:pt x="1487441" y="50927"/>
                    <a:pt x="1500862" y="77290"/>
                  </a:cubicBezTo>
                  <a:cubicBezTo>
                    <a:pt x="1597205" y="266141"/>
                    <a:pt x="1598643" y="456909"/>
                    <a:pt x="1505655" y="647198"/>
                  </a:cubicBezTo>
                  <a:cubicBezTo>
                    <a:pt x="1433279" y="795786"/>
                    <a:pt x="1317284" y="900277"/>
                    <a:pt x="1166299" y="969778"/>
                  </a:cubicBezTo>
                  <a:cubicBezTo>
                    <a:pt x="1080981" y="1003330"/>
                    <a:pt x="929037" y="1021544"/>
                    <a:pt x="929037" y="1021544"/>
                  </a:cubicBezTo>
                  <a:cubicBezTo>
                    <a:pt x="929037" y="1021544"/>
                    <a:pt x="941020" y="1268392"/>
                    <a:pt x="875354" y="1439508"/>
                  </a:cubicBezTo>
                  <a:cubicBezTo>
                    <a:pt x="824546" y="1592890"/>
                    <a:pt x="750731" y="1735247"/>
                    <a:pt x="663975" y="1870894"/>
                  </a:cubicBezTo>
                  <a:cubicBezTo>
                    <a:pt x="586805" y="1991202"/>
                    <a:pt x="504842" y="2108635"/>
                    <a:pt x="427672" y="2228943"/>
                  </a:cubicBezTo>
                  <a:cubicBezTo>
                    <a:pt x="321743" y="2393828"/>
                    <a:pt x="230673" y="2566382"/>
                    <a:pt x="186575" y="2759547"/>
                  </a:cubicBezTo>
                  <a:cubicBezTo>
                    <a:pt x="155420" y="2896152"/>
                    <a:pt x="154940" y="3032758"/>
                    <a:pt x="205269" y="3166008"/>
                  </a:cubicBezTo>
                  <a:cubicBezTo>
                    <a:pt x="239780" y="3256599"/>
                    <a:pt x="292984" y="3333768"/>
                    <a:pt x="376864" y="3386014"/>
                  </a:cubicBezTo>
                  <a:cubicBezTo>
                    <a:pt x="466017" y="3441615"/>
                    <a:pt x="556129" y="3441615"/>
                    <a:pt x="648158" y="3392725"/>
                  </a:cubicBezTo>
                  <a:cubicBezTo>
                    <a:pt x="719576" y="3354859"/>
                    <a:pt x="772780" y="3296861"/>
                    <a:pt x="824546" y="3237426"/>
                  </a:cubicBezTo>
                  <a:cubicBezTo>
                    <a:pt x="886378" y="3166487"/>
                    <a:pt x="944855" y="3092672"/>
                    <a:pt x="1007166" y="3022213"/>
                  </a:cubicBezTo>
                  <a:cubicBezTo>
                    <a:pt x="1064684" y="2956546"/>
                    <a:pt x="1130830" y="2901425"/>
                    <a:pt x="1211355" y="2864997"/>
                  </a:cubicBezTo>
                  <a:cubicBezTo>
                    <a:pt x="1332622" y="2809875"/>
                    <a:pt x="1450055" y="2825693"/>
                    <a:pt x="1563653" y="2888004"/>
                  </a:cubicBezTo>
                  <a:cubicBezTo>
                    <a:pt x="1629319" y="2923953"/>
                    <a:pt x="1682523" y="2976198"/>
                    <a:pt x="1733810" y="3029882"/>
                  </a:cubicBezTo>
                  <a:cubicBezTo>
                    <a:pt x="1793246" y="3091713"/>
                    <a:pt x="1839260" y="3164091"/>
                    <a:pt x="1896299" y="3227360"/>
                  </a:cubicBezTo>
                  <a:cubicBezTo>
                    <a:pt x="1953817" y="3291109"/>
                    <a:pt x="2011335" y="3355338"/>
                    <a:pt x="2089943" y="3395600"/>
                  </a:cubicBezTo>
                  <a:cubicBezTo>
                    <a:pt x="2114867" y="3408542"/>
                    <a:pt x="2140750" y="3417649"/>
                    <a:pt x="2168071" y="3421484"/>
                  </a:cubicBezTo>
                  <a:cubicBezTo>
                    <a:pt x="2229424" y="3430111"/>
                    <a:pt x="2277835" y="3406146"/>
                    <a:pt x="2314742" y="3358693"/>
                  </a:cubicBezTo>
                  <a:cubicBezTo>
                    <a:pt x="2343501" y="3321786"/>
                    <a:pt x="2358360" y="3278647"/>
                    <a:pt x="2365550" y="3232633"/>
                  </a:cubicBezTo>
                  <a:close/>
                </a:path>
              </a:pathLst>
            </a:custGeom>
            <a:solidFill>
              <a:schemeClr val="tx1">
                <a:lumMod val="75000"/>
                <a:lumOff val="25000"/>
              </a:schemeClr>
            </a:solidFill>
            <a:ln w="478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1FCA7CF-8DCD-4BD6-991B-69EF63B17D0E}"/>
                </a:ext>
              </a:extLst>
            </p:cNvPr>
            <p:cNvSpPr/>
            <p:nvPr/>
          </p:nvSpPr>
          <p:spPr>
            <a:xfrm>
              <a:off x="1601327" y="1922774"/>
              <a:ext cx="790873" cy="920288"/>
            </a:xfrm>
            <a:custGeom>
              <a:avLst/>
              <a:gdLst>
                <a:gd name="connsiteX0" fmla="*/ 792790 w 790872"/>
                <a:gd name="connsiteY0" fmla="*/ 894885 h 920288"/>
                <a:gd name="connsiteX1" fmla="*/ 722331 w 790872"/>
                <a:gd name="connsiteY1" fmla="*/ 923644 h 920288"/>
                <a:gd name="connsiteX2" fmla="*/ 707951 w 790872"/>
                <a:gd name="connsiteY2" fmla="*/ 904471 h 920288"/>
                <a:gd name="connsiteX3" fmla="*/ 583329 w 790872"/>
                <a:gd name="connsiteY3" fmla="*/ 645161 h 920288"/>
                <a:gd name="connsiteX4" fmla="*/ 425154 w 790872"/>
                <a:gd name="connsiteY4" fmla="*/ 363322 h 920288"/>
                <a:gd name="connsiteX5" fmla="*/ 307721 w 790872"/>
                <a:gd name="connsiteY5" fmla="*/ 220006 h 920288"/>
                <a:gd name="connsiteX6" fmla="*/ 15817 w 790872"/>
                <a:gd name="connsiteY6" fmla="*/ 65187 h 920288"/>
                <a:gd name="connsiteX7" fmla="*/ 0 w 790872"/>
                <a:gd name="connsiteY7" fmla="*/ 58956 h 920288"/>
                <a:gd name="connsiteX8" fmla="*/ 46973 w 790872"/>
                <a:gd name="connsiteY8" fmla="*/ 38345 h 920288"/>
                <a:gd name="connsiteX9" fmla="*/ 70939 w 790872"/>
                <a:gd name="connsiteY9" fmla="*/ 10066 h 920288"/>
                <a:gd name="connsiteX10" fmla="*/ 78129 w 790872"/>
                <a:gd name="connsiteY10" fmla="*/ 0 h 920288"/>
                <a:gd name="connsiteX11" fmla="*/ 79087 w 790872"/>
                <a:gd name="connsiteY11" fmla="*/ 33552 h 920288"/>
                <a:gd name="connsiteX12" fmla="*/ 107846 w 790872"/>
                <a:gd name="connsiteY12" fmla="*/ 63749 h 920288"/>
                <a:gd name="connsiteX13" fmla="*/ 234386 w 790872"/>
                <a:gd name="connsiteY13" fmla="*/ 57039 h 920288"/>
                <a:gd name="connsiteX14" fmla="*/ 249724 w 790872"/>
                <a:gd name="connsiteY14" fmla="*/ 72377 h 920288"/>
                <a:gd name="connsiteX15" fmla="*/ 464458 w 790872"/>
                <a:gd name="connsiteY15" fmla="*/ 278962 h 920288"/>
                <a:gd name="connsiteX16" fmla="*/ 621674 w 790872"/>
                <a:gd name="connsiteY16" fmla="*/ 544504 h 920288"/>
                <a:gd name="connsiteX17" fmla="*/ 784162 w 790872"/>
                <a:gd name="connsiteY17" fmla="*/ 869481 h 920288"/>
                <a:gd name="connsiteX18" fmla="*/ 792790 w 790872"/>
                <a:gd name="connsiteY18" fmla="*/ 894885 h 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872" h="920288">
                  <a:moveTo>
                    <a:pt x="792790" y="894885"/>
                  </a:moveTo>
                  <a:cubicBezTo>
                    <a:pt x="760676" y="883860"/>
                    <a:pt x="739586" y="898240"/>
                    <a:pt x="722331" y="923644"/>
                  </a:cubicBezTo>
                  <a:cubicBezTo>
                    <a:pt x="713224" y="920768"/>
                    <a:pt x="711306" y="911661"/>
                    <a:pt x="707951" y="904471"/>
                  </a:cubicBezTo>
                  <a:cubicBezTo>
                    <a:pt x="668647" y="816756"/>
                    <a:pt x="626946" y="730479"/>
                    <a:pt x="583329" y="645161"/>
                  </a:cubicBezTo>
                  <a:cubicBezTo>
                    <a:pt x="533959" y="549297"/>
                    <a:pt x="485548" y="452954"/>
                    <a:pt x="425154" y="363322"/>
                  </a:cubicBezTo>
                  <a:cubicBezTo>
                    <a:pt x="390164" y="312035"/>
                    <a:pt x="352777" y="262666"/>
                    <a:pt x="307721" y="220006"/>
                  </a:cubicBezTo>
                  <a:cubicBezTo>
                    <a:pt x="224800" y="141398"/>
                    <a:pt x="130374" y="84360"/>
                    <a:pt x="15817" y="65187"/>
                  </a:cubicBezTo>
                  <a:cubicBezTo>
                    <a:pt x="10066" y="64228"/>
                    <a:pt x="3835" y="65187"/>
                    <a:pt x="0" y="58956"/>
                  </a:cubicBezTo>
                  <a:cubicBezTo>
                    <a:pt x="12942" y="45535"/>
                    <a:pt x="30676" y="43139"/>
                    <a:pt x="46973" y="38345"/>
                  </a:cubicBezTo>
                  <a:cubicBezTo>
                    <a:pt x="61832" y="33552"/>
                    <a:pt x="72856" y="28280"/>
                    <a:pt x="70939" y="10066"/>
                  </a:cubicBezTo>
                  <a:cubicBezTo>
                    <a:pt x="70460" y="6231"/>
                    <a:pt x="71418" y="479"/>
                    <a:pt x="78129" y="0"/>
                  </a:cubicBezTo>
                  <a:cubicBezTo>
                    <a:pt x="79087" y="11024"/>
                    <a:pt x="80046" y="22049"/>
                    <a:pt x="79087" y="33552"/>
                  </a:cubicBezTo>
                  <a:cubicBezTo>
                    <a:pt x="77170" y="57518"/>
                    <a:pt x="83880" y="64708"/>
                    <a:pt x="107846" y="63749"/>
                  </a:cubicBezTo>
                  <a:cubicBezTo>
                    <a:pt x="150026" y="61832"/>
                    <a:pt x="192206" y="59435"/>
                    <a:pt x="234386" y="57039"/>
                  </a:cubicBezTo>
                  <a:cubicBezTo>
                    <a:pt x="233907" y="67104"/>
                    <a:pt x="243972" y="68542"/>
                    <a:pt x="249724" y="72377"/>
                  </a:cubicBezTo>
                  <a:cubicBezTo>
                    <a:pt x="335042" y="127498"/>
                    <a:pt x="404064" y="198437"/>
                    <a:pt x="464458" y="278962"/>
                  </a:cubicBezTo>
                  <a:cubicBezTo>
                    <a:pt x="526290" y="361884"/>
                    <a:pt x="573742" y="453434"/>
                    <a:pt x="621674" y="544504"/>
                  </a:cubicBezTo>
                  <a:cubicBezTo>
                    <a:pt x="677754" y="651871"/>
                    <a:pt x="731437" y="760676"/>
                    <a:pt x="784162" y="869481"/>
                  </a:cubicBezTo>
                  <a:cubicBezTo>
                    <a:pt x="787518" y="878108"/>
                    <a:pt x="793269" y="885778"/>
                    <a:pt x="792790" y="894885"/>
                  </a:cubicBezTo>
                  <a:close/>
                </a:path>
              </a:pathLst>
            </a:custGeom>
            <a:solidFill>
              <a:schemeClr val="accent5">
                <a:lumMod val="40000"/>
                <a:lumOff val="60000"/>
              </a:schemeClr>
            </a:solidFill>
            <a:ln w="478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2AA6956-4981-4776-9590-4C0288810BA6}"/>
                </a:ext>
              </a:extLst>
            </p:cNvPr>
            <p:cNvSpPr/>
            <p:nvPr/>
          </p:nvSpPr>
          <p:spPr>
            <a:xfrm>
              <a:off x="1021833" y="1881553"/>
              <a:ext cx="656664" cy="1054497"/>
            </a:xfrm>
            <a:custGeom>
              <a:avLst/>
              <a:gdLst>
                <a:gd name="connsiteX0" fmla="*/ 657143 w 656664"/>
                <a:gd name="connsiteY0" fmla="*/ 42180 h 1054497"/>
                <a:gd name="connsiteX1" fmla="*/ 654747 w 656664"/>
                <a:gd name="connsiteY1" fmla="*/ 46494 h 1054497"/>
                <a:gd name="connsiteX2" fmla="*/ 622633 w 656664"/>
                <a:gd name="connsiteY2" fmla="*/ 86756 h 1054497"/>
                <a:gd name="connsiteX3" fmla="*/ 579973 w 656664"/>
                <a:gd name="connsiteY3" fmla="*/ 102094 h 1054497"/>
                <a:gd name="connsiteX4" fmla="*/ 535397 w 656664"/>
                <a:gd name="connsiteY4" fmla="*/ 132291 h 1054497"/>
                <a:gd name="connsiteX5" fmla="*/ 389685 w 656664"/>
                <a:gd name="connsiteY5" fmla="*/ 256435 h 1054497"/>
                <a:gd name="connsiteX6" fmla="*/ 228634 w 656664"/>
                <a:gd name="connsiteY6" fmla="*/ 555049 h 1054497"/>
                <a:gd name="connsiteX7" fmla="*/ 92029 w 656664"/>
                <a:gd name="connsiteY7" fmla="*/ 996979 h 1054497"/>
                <a:gd name="connsiteX8" fmla="*/ 74294 w 656664"/>
                <a:gd name="connsiteY8" fmla="*/ 1057373 h 1054497"/>
                <a:gd name="connsiteX9" fmla="*/ 0 w 656664"/>
                <a:gd name="connsiteY9" fmla="*/ 1025259 h 1054497"/>
                <a:gd name="connsiteX10" fmla="*/ 9107 w 656664"/>
                <a:gd name="connsiteY10" fmla="*/ 1009441 h 1054497"/>
                <a:gd name="connsiteX11" fmla="*/ 130854 w 656664"/>
                <a:gd name="connsiteY11" fmla="*/ 601063 h 1054497"/>
                <a:gd name="connsiteX12" fmla="*/ 286152 w 656664"/>
                <a:gd name="connsiteY12" fmla="*/ 266500 h 1054497"/>
                <a:gd name="connsiteX13" fmla="*/ 382495 w 656664"/>
                <a:gd name="connsiteY13" fmla="*/ 153381 h 1054497"/>
                <a:gd name="connsiteX14" fmla="*/ 363802 w 656664"/>
                <a:gd name="connsiteY14" fmla="*/ 151464 h 1054497"/>
                <a:gd name="connsiteX15" fmla="*/ 366198 w 656664"/>
                <a:gd name="connsiteY15" fmla="*/ 147150 h 1054497"/>
                <a:gd name="connsiteX16" fmla="*/ 416047 w 656664"/>
                <a:gd name="connsiteY16" fmla="*/ 115995 h 1054497"/>
                <a:gd name="connsiteX17" fmla="*/ 546421 w 656664"/>
                <a:gd name="connsiteY17" fmla="*/ 32594 h 1054497"/>
                <a:gd name="connsiteX18" fmla="*/ 551694 w 656664"/>
                <a:gd name="connsiteY18" fmla="*/ 32114 h 1054497"/>
                <a:gd name="connsiteX19" fmla="*/ 654747 w 656664"/>
                <a:gd name="connsiteY19" fmla="*/ 0 h 1054497"/>
                <a:gd name="connsiteX20" fmla="*/ 657143 w 656664"/>
                <a:gd name="connsiteY20" fmla="*/ 42180 h 105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6664" h="1054497">
                  <a:moveTo>
                    <a:pt x="657143" y="42180"/>
                  </a:moveTo>
                  <a:cubicBezTo>
                    <a:pt x="656185" y="43618"/>
                    <a:pt x="654267" y="45535"/>
                    <a:pt x="654747" y="46494"/>
                  </a:cubicBezTo>
                  <a:cubicBezTo>
                    <a:pt x="660019" y="72856"/>
                    <a:pt x="645640" y="81963"/>
                    <a:pt x="622633" y="86756"/>
                  </a:cubicBezTo>
                  <a:cubicBezTo>
                    <a:pt x="608253" y="89632"/>
                    <a:pt x="594353" y="96822"/>
                    <a:pt x="579973" y="102094"/>
                  </a:cubicBezTo>
                  <a:cubicBezTo>
                    <a:pt x="569428" y="118391"/>
                    <a:pt x="551214" y="123664"/>
                    <a:pt x="535397" y="132291"/>
                  </a:cubicBezTo>
                  <a:cubicBezTo>
                    <a:pt x="477879" y="163447"/>
                    <a:pt x="431385" y="206106"/>
                    <a:pt x="389685" y="256435"/>
                  </a:cubicBezTo>
                  <a:cubicBezTo>
                    <a:pt x="315870" y="345108"/>
                    <a:pt x="266979" y="447203"/>
                    <a:pt x="228634" y="555049"/>
                  </a:cubicBezTo>
                  <a:cubicBezTo>
                    <a:pt x="176389" y="700282"/>
                    <a:pt x="132291" y="847912"/>
                    <a:pt x="92029" y="996979"/>
                  </a:cubicBezTo>
                  <a:cubicBezTo>
                    <a:pt x="86756" y="1017110"/>
                    <a:pt x="83880" y="1038200"/>
                    <a:pt x="74294" y="1057373"/>
                  </a:cubicBezTo>
                  <a:cubicBezTo>
                    <a:pt x="58477" y="1026217"/>
                    <a:pt x="33552" y="1016152"/>
                    <a:pt x="0" y="1025259"/>
                  </a:cubicBezTo>
                  <a:cubicBezTo>
                    <a:pt x="6231" y="1021904"/>
                    <a:pt x="7190" y="1015672"/>
                    <a:pt x="9107" y="1009441"/>
                  </a:cubicBezTo>
                  <a:cubicBezTo>
                    <a:pt x="46014" y="872357"/>
                    <a:pt x="85318" y="735751"/>
                    <a:pt x="130854" y="601063"/>
                  </a:cubicBezTo>
                  <a:cubicBezTo>
                    <a:pt x="170637" y="484110"/>
                    <a:pt x="215693" y="369074"/>
                    <a:pt x="286152" y="266500"/>
                  </a:cubicBezTo>
                  <a:cubicBezTo>
                    <a:pt x="313953" y="226238"/>
                    <a:pt x="345108" y="189330"/>
                    <a:pt x="382495" y="153381"/>
                  </a:cubicBezTo>
                  <a:cubicBezTo>
                    <a:pt x="374826" y="152423"/>
                    <a:pt x="369074" y="151943"/>
                    <a:pt x="363802" y="151464"/>
                  </a:cubicBezTo>
                  <a:cubicBezTo>
                    <a:pt x="363802" y="149547"/>
                    <a:pt x="364760" y="147150"/>
                    <a:pt x="366198" y="147150"/>
                  </a:cubicBezTo>
                  <a:cubicBezTo>
                    <a:pt x="387767" y="144274"/>
                    <a:pt x="400709" y="128457"/>
                    <a:pt x="416047" y="115995"/>
                  </a:cubicBezTo>
                  <a:cubicBezTo>
                    <a:pt x="455830" y="82443"/>
                    <a:pt x="500886" y="57039"/>
                    <a:pt x="546421" y="32594"/>
                  </a:cubicBezTo>
                  <a:cubicBezTo>
                    <a:pt x="547859" y="31635"/>
                    <a:pt x="549776" y="31635"/>
                    <a:pt x="551694" y="32114"/>
                  </a:cubicBezTo>
                  <a:cubicBezTo>
                    <a:pt x="587163" y="24924"/>
                    <a:pt x="621195" y="12462"/>
                    <a:pt x="654747" y="0"/>
                  </a:cubicBezTo>
                  <a:cubicBezTo>
                    <a:pt x="658102" y="13421"/>
                    <a:pt x="657623" y="27800"/>
                    <a:pt x="657143" y="42180"/>
                  </a:cubicBezTo>
                  <a:close/>
                </a:path>
              </a:pathLst>
            </a:custGeom>
            <a:solidFill>
              <a:schemeClr val="accent5">
                <a:lumMod val="40000"/>
                <a:lumOff val="60000"/>
              </a:schemeClr>
            </a:solidFill>
            <a:ln w="478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6FDE41F-1FD3-4476-AF86-0824E5FCB896}"/>
                </a:ext>
              </a:extLst>
            </p:cNvPr>
            <p:cNvSpPr/>
            <p:nvPr/>
          </p:nvSpPr>
          <p:spPr>
            <a:xfrm>
              <a:off x="1299963" y="1870238"/>
              <a:ext cx="273211" cy="167761"/>
            </a:xfrm>
            <a:custGeom>
              <a:avLst/>
              <a:gdLst>
                <a:gd name="connsiteX0" fmla="*/ 273564 w 273210"/>
                <a:gd name="connsiteY0" fmla="*/ 42950 h 167760"/>
                <a:gd name="connsiteX1" fmla="*/ 258226 w 273210"/>
                <a:gd name="connsiteY1" fmla="*/ 54454 h 167760"/>
                <a:gd name="connsiteX2" fmla="*/ 120662 w 273210"/>
                <a:gd name="connsiteY2" fmla="*/ 148400 h 167760"/>
                <a:gd name="connsiteX3" fmla="*/ 85672 w 273210"/>
                <a:gd name="connsiteY3" fmla="*/ 162779 h 167760"/>
                <a:gd name="connsiteX4" fmla="*/ 36302 w 273210"/>
                <a:gd name="connsiteY4" fmla="*/ 167573 h 167760"/>
                <a:gd name="connsiteX5" fmla="*/ 11377 w 273210"/>
                <a:gd name="connsiteY5" fmla="*/ 147441 h 167760"/>
                <a:gd name="connsiteX6" fmla="*/ 353 w 273210"/>
                <a:gd name="connsiteY6" fmla="*/ 51099 h 167760"/>
                <a:gd name="connsiteX7" fmla="*/ 20964 w 273210"/>
                <a:gd name="connsiteY7" fmla="*/ 25216 h 167760"/>
                <a:gd name="connsiteX8" fmla="*/ 236656 w 273210"/>
                <a:gd name="connsiteY8" fmla="*/ 770 h 167760"/>
                <a:gd name="connsiteX9" fmla="*/ 269250 w 273210"/>
                <a:gd name="connsiteY9" fmla="*/ 28571 h 167760"/>
                <a:gd name="connsiteX10" fmla="*/ 273564 w 273210"/>
                <a:gd name="connsiteY10" fmla="*/ 42950 h 16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10" h="167760">
                  <a:moveTo>
                    <a:pt x="273564" y="42950"/>
                  </a:moveTo>
                  <a:cubicBezTo>
                    <a:pt x="269729" y="48223"/>
                    <a:pt x="264457" y="51578"/>
                    <a:pt x="258226" y="54454"/>
                  </a:cubicBezTo>
                  <a:cubicBezTo>
                    <a:pt x="207897" y="78899"/>
                    <a:pt x="161404" y="110055"/>
                    <a:pt x="120662" y="148400"/>
                  </a:cubicBezTo>
                  <a:cubicBezTo>
                    <a:pt x="110117" y="157986"/>
                    <a:pt x="97655" y="158466"/>
                    <a:pt x="85672" y="162779"/>
                  </a:cubicBezTo>
                  <a:cubicBezTo>
                    <a:pt x="69375" y="164217"/>
                    <a:pt x="52599" y="165655"/>
                    <a:pt x="36302" y="167573"/>
                  </a:cubicBezTo>
                  <a:cubicBezTo>
                    <a:pt x="20964" y="169011"/>
                    <a:pt x="13295" y="163259"/>
                    <a:pt x="11377" y="147441"/>
                  </a:cubicBezTo>
                  <a:cubicBezTo>
                    <a:pt x="8022" y="115327"/>
                    <a:pt x="4667" y="83213"/>
                    <a:pt x="353" y="51099"/>
                  </a:cubicBezTo>
                  <a:cubicBezTo>
                    <a:pt x="-1564" y="34802"/>
                    <a:pt x="4188" y="27133"/>
                    <a:pt x="20964" y="25216"/>
                  </a:cubicBezTo>
                  <a:cubicBezTo>
                    <a:pt x="92861" y="17546"/>
                    <a:pt x="164759" y="8919"/>
                    <a:pt x="236656" y="770"/>
                  </a:cubicBezTo>
                  <a:cubicBezTo>
                    <a:pt x="263019" y="-2106"/>
                    <a:pt x="267812" y="2208"/>
                    <a:pt x="269250" y="28571"/>
                  </a:cubicBezTo>
                  <a:cubicBezTo>
                    <a:pt x="270209" y="32885"/>
                    <a:pt x="269729" y="38157"/>
                    <a:pt x="273564" y="42950"/>
                  </a:cubicBezTo>
                  <a:close/>
                </a:path>
              </a:pathLst>
            </a:custGeom>
            <a:solidFill>
              <a:schemeClr val="tx1"/>
            </a:solidFill>
            <a:ln w="478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22DA241-5B65-41FE-BEFA-198E33448F18}"/>
                </a:ext>
              </a:extLst>
            </p:cNvPr>
            <p:cNvSpPr/>
            <p:nvPr/>
          </p:nvSpPr>
          <p:spPr>
            <a:xfrm>
              <a:off x="3206080" y="5617828"/>
              <a:ext cx="335522" cy="335522"/>
            </a:xfrm>
            <a:custGeom>
              <a:avLst/>
              <a:gdLst>
                <a:gd name="connsiteX0" fmla="*/ 169678 w 335521"/>
                <a:gd name="connsiteY0" fmla="*/ 339835 h 335521"/>
                <a:gd name="connsiteX1" fmla="*/ 0 w 335521"/>
                <a:gd name="connsiteY1" fmla="*/ 171116 h 335521"/>
                <a:gd name="connsiteX2" fmla="*/ 169678 w 335521"/>
                <a:gd name="connsiteY2" fmla="*/ 0 h 335521"/>
                <a:gd name="connsiteX3" fmla="*/ 339836 w 335521"/>
                <a:gd name="connsiteY3" fmla="*/ 169199 h 335521"/>
                <a:gd name="connsiteX4" fmla="*/ 169678 w 335521"/>
                <a:gd name="connsiteY4" fmla="*/ 339835 h 335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21" h="335521">
                  <a:moveTo>
                    <a:pt x="169678" y="339835"/>
                  </a:moveTo>
                  <a:cubicBezTo>
                    <a:pt x="74773" y="339835"/>
                    <a:pt x="479" y="266021"/>
                    <a:pt x="0" y="171116"/>
                  </a:cubicBezTo>
                  <a:cubicBezTo>
                    <a:pt x="0" y="75732"/>
                    <a:pt x="74294" y="0"/>
                    <a:pt x="169678" y="0"/>
                  </a:cubicBezTo>
                  <a:cubicBezTo>
                    <a:pt x="263624" y="0"/>
                    <a:pt x="339836" y="75732"/>
                    <a:pt x="339836" y="169199"/>
                  </a:cubicBezTo>
                  <a:cubicBezTo>
                    <a:pt x="340315" y="264103"/>
                    <a:pt x="265062" y="339835"/>
                    <a:pt x="169678" y="339835"/>
                  </a:cubicBezTo>
                  <a:close/>
                </a:path>
              </a:pathLst>
            </a:custGeom>
            <a:solidFill>
              <a:schemeClr val="accent5">
                <a:lumMod val="50000"/>
              </a:schemeClr>
            </a:solidFill>
            <a:ln w="4780" cap="flat">
              <a:noFill/>
              <a:prstDash val="solid"/>
              <a:miter/>
            </a:ln>
          </p:spPr>
          <p:txBody>
            <a:bodyPr rtlCol="0" anchor="ctr"/>
            <a:lstStyle/>
            <a:p>
              <a:endParaRPr lang="en-US"/>
            </a:p>
          </p:txBody>
        </p:sp>
      </p:grpSp>
      <p:grpSp>
        <p:nvGrpSpPr>
          <p:cNvPr id="218" name="Group 217">
            <a:extLst>
              <a:ext uri="{FF2B5EF4-FFF2-40B4-BE49-F238E27FC236}">
                <a16:creationId xmlns:a16="http://schemas.microsoft.com/office/drawing/2014/main" id="{8FD87B2D-389F-4600-9C78-A66D502EF881}"/>
              </a:ext>
            </a:extLst>
          </p:cNvPr>
          <p:cNvGrpSpPr/>
          <p:nvPr/>
        </p:nvGrpSpPr>
        <p:grpSpPr>
          <a:xfrm rot="19991619">
            <a:off x="3371205" y="4866131"/>
            <a:ext cx="1316147" cy="518672"/>
            <a:chOff x="8060641" y="1503156"/>
            <a:chExt cx="3004811" cy="1184147"/>
          </a:xfrm>
          <a:solidFill>
            <a:schemeClr val="accent4"/>
          </a:solidFill>
        </p:grpSpPr>
        <p:sp>
          <p:nvSpPr>
            <p:cNvPr id="122" name="Freeform 7">
              <a:extLst>
                <a:ext uri="{FF2B5EF4-FFF2-40B4-BE49-F238E27FC236}">
                  <a16:creationId xmlns:a16="http://schemas.microsoft.com/office/drawing/2014/main" id="{2F1F71CB-9EE0-4213-889E-BD5D1D2851B6}"/>
                </a:ext>
              </a:extLst>
            </p:cNvPr>
            <p:cNvSpPr/>
            <p:nvPr/>
          </p:nvSpPr>
          <p:spPr>
            <a:xfrm>
              <a:off x="8131879" y="1640533"/>
              <a:ext cx="2907039" cy="1046770"/>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3" name="Freeform 10">
              <a:extLst>
                <a:ext uri="{FF2B5EF4-FFF2-40B4-BE49-F238E27FC236}">
                  <a16:creationId xmlns:a16="http://schemas.microsoft.com/office/drawing/2014/main" id="{AA987034-7496-499C-BDB0-FCB3BB1EA7F7}"/>
                </a:ext>
              </a:extLst>
            </p:cNvPr>
            <p:cNvSpPr/>
            <p:nvPr/>
          </p:nvSpPr>
          <p:spPr>
            <a:xfrm flipH="1">
              <a:off x="8131879" y="1640533"/>
              <a:ext cx="2907039" cy="1046770"/>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4" name="Freeform 3">
              <a:extLst>
                <a:ext uri="{FF2B5EF4-FFF2-40B4-BE49-F238E27FC236}">
                  <a16:creationId xmlns:a16="http://schemas.microsoft.com/office/drawing/2014/main" id="{CF093994-82D8-474C-A3EC-DD850BCA1594}"/>
                </a:ext>
              </a:extLst>
            </p:cNvPr>
            <p:cNvSpPr/>
            <p:nvPr/>
          </p:nvSpPr>
          <p:spPr>
            <a:xfrm>
              <a:off x="8277122" y="1601670"/>
              <a:ext cx="1111280" cy="842659"/>
            </a:xfrm>
            <a:custGeom>
              <a:avLst/>
              <a:gdLst>
                <a:gd name="connsiteX0" fmla="*/ 0 w 1818229"/>
                <a:gd name="connsiteY0" fmla="*/ 21143 h 924972"/>
                <a:gd name="connsiteX1" fmla="*/ 0 w 1818229"/>
                <a:gd name="connsiteY1" fmla="*/ 21143 h 924972"/>
                <a:gd name="connsiteX2" fmla="*/ 89855 w 1818229"/>
                <a:gd name="connsiteY2" fmla="*/ 21143 h 924972"/>
                <a:gd name="connsiteX3" fmla="*/ 1818229 w 1818229"/>
                <a:gd name="connsiteY3" fmla="*/ 0 h 924972"/>
                <a:gd name="connsiteX4" fmla="*/ 1580380 w 1818229"/>
                <a:gd name="connsiteY4" fmla="*/ 924972 h 924972"/>
                <a:gd name="connsiteX5" fmla="*/ 147996 w 1818229"/>
                <a:gd name="connsiteY5" fmla="*/ 872116 h 924972"/>
                <a:gd name="connsiteX6" fmla="*/ 0 w 1818229"/>
                <a:gd name="connsiteY6" fmla="*/ 21143 h 924972"/>
                <a:gd name="connsiteX0" fmla="*/ 0 w 1818229"/>
                <a:gd name="connsiteY0" fmla="*/ 21143 h 924972"/>
                <a:gd name="connsiteX1" fmla="*/ 0 w 1818229"/>
                <a:gd name="connsiteY1" fmla="*/ 21143 h 924972"/>
                <a:gd name="connsiteX2" fmla="*/ 1818229 w 1818229"/>
                <a:gd name="connsiteY2" fmla="*/ 0 h 924972"/>
                <a:gd name="connsiteX3" fmla="*/ 1580380 w 1818229"/>
                <a:gd name="connsiteY3" fmla="*/ 924972 h 924972"/>
                <a:gd name="connsiteX4" fmla="*/ 147996 w 1818229"/>
                <a:gd name="connsiteY4" fmla="*/ 872116 h 924972"/>
                <a:gd name="connsiteX5" fmla="*/ 0 w 1818229"/>
                <a:gd name="connsiteY5" fmla="*/ 21143 h 924972"/>
                <a:gd name="connsiteX0" fmla="*/ 162452 w 1943682"/>
                <a:gd name="connsiteY0" fmla="*/ 68713 h 924972"/>
                <a:gd name="connsiteX1" fmla="*/ 125453 w 1943682"/>
                <a:gd name="connsiteY1" fmla="*/ 21143 h 924972"/>
                <a:gd name="connsiteX2" fmla="*/ 1943682 w 1943682"/>
                <a:gd name="connsiteY2" fmla="*/ 0 h 924972"/>
                <a:gd name="connsiteX3" fmla="*/ 1705833 w 1943682"/>
                <a:gd name="connsiteY3" fmla="*/ 924972 h 924972"/>
                <a:gd name="connsiteX4" fmla="*/ 273449 w 1943682"/>
                <a:gd name="connsiteY4" fmla="*/ 872116 h 924972"/>
                <a:gd name="connsiteX5" fmla="*/ 162452 w 1943682"/>
                <a:gd name="connsiteY5" fmla="*/ 68713 h 924972"/>
                <a:gd name="connsiteX0" fmla="*/ 0 w 1781230"/>
                <a:gd name="connsiteY0" fmla="*/ 148099 h 1004358"/>
                <a:gd name="connsiteX1" fmla="*/ 1781230 w 1781230"/>
                <a:gd name="connsiteY1" fmla="*/ 79386 h 1004358"/>
                <a:gd name="connsiteX2" fmla="*/ 1543381 w 1781230"/>
                <a:gd name="connsiteY2" fmla="*/ 1004358 h 1004358"/>
                <a:gd name="connsiteX3" fmla="*/ 110997 w 1781230"/>
                <a:gd name="connsiteY3" fmla="*/ 951502 h 1004358"/>
                <a:gd name="connsiteX4" fmla="*/ 0 w 1781230"/>
                <a:gd name="connsiteY4" fmla="*/ 148099 h 1004358"/>
                <a:gd name="connsiteX0" fmla="*/ 0 w 1844656"/>
                <a:gd name="connsiteY0" fmla="*/ 174041 h 993302"/>
                <a:gd name="connsiteX1" fmla="*/ 1844656 w 1844656"/>
                <a:gd name="connsiteY1" fmla="*/ 68330 h 993302"/>
                <a:gd name="connsiteX2" fmla="*/ 1606807 w 1844656"/>
                <a:gd name="connsiteY2" fmla="*/ 993302 h 993302"/>
                <a:gd name="connsiteX3" fmla="*/ 174423 w 1844656"/>
                <a:gd name="connsiteY3" fmla="*/ 940446 h 993302"/>
                <a:gd name="connsiteX4" fmla="*/ 0 w 1844656"/>
                <a:gd name="connsiteY4" fmla="*/ 174041 h 993302"/>
                <a:gd name="connsiteX0" fmla="*/ 0 w 1844656"/>
                <a:gd name="connsiteY0" fmla="*/ 224630 h 1043891"/>
                <a:gd name="connsiteX1" fmla="*/ 1844656 w 1844656"/>
                <a:gd name="connsiteY1" fmla="*/ 118919 h 1043891"/>
                <a:gd name="connsiteX2" fmla="*/ 1606807 w 1844656"/>
                <a:gd name="connsiteY2" fmla="*/ 1043891 h 1043891"/>
                <a:gd name="connsiteX3" fmla="*/ 174423 w 1844656"/>
                <a:gd name="connsiteY3" fmla="*/ 991035 h 1043891"/>
                <a:gd name="connsiteX4" fmla="*/ 0 w 1844656"/>
                <a:gd name="connsiteY4" fmla="*/ 224630 h 1043891"/>
                <a:gd name="connsiteX0" fmla="*/ 0 w 2188217"/>
                <a:gd name="connsiteY0" fmla="*/ 167717 h 986978"/>
                <a:gd name="connsiteX1" fmla="*/ 2188217 w 2188217"/>
                <a:gd name="connsiteY1" fmla="*/ 194145 h 986978"/>
                <a:gd name="connsiteX2" fmla="*/ 1606807 w 2188217"/>
                <a:gd name="connsiteY2" fmla="*/ 986978 h 986978"/>
                <a:gd name="connsiteX3" fmla="*/ 174423 w 2188217"/>
                <a:gd name="connsiteY3" fmla="*/ 934122 h 986978"/>
                <a:gd name="connsiteX4" fmla="*/ 0 w 2188217"/>
                <a:gd name="connsiteY4" fmla="*/ 167717 h 986978"/>
                <a:gd name="connsiteX0" fmla="*/ 0 w 2188217"/>
                <a:gd name="connsiteY0" fmla="*/ 167717 h 1462677"/>
                <a:gd name="connsiteX1" fmla="*/ 2188217 w 2188217"/>
                <a:gd name="connsiteY1" fmla="*/ 194145 h 1462677"/>
                <a:gd name="connsiteX2" fmla="*/ 1849942 w 2188217"/>
                <a:gd name="connsiteY2" fmla="*/ 1462677 h 1462677"/>
                <a:gd name="connsiteX3" fmla="*/ 174423 w 2188217"/>
                <a:gd name="connsiteY3" fmla="*/ 934122 h 1462677"/>
                <a:gd name="connsiteX4" fmla="*/ 0 w 2188217"/>
                <a:gd name="connsiteY4" fmla="*/ 167717 h 1462677"/>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80494"/>
                <a:gd name="connsiteX1" fmla="*/ 2188217 w 2188217"/>
                <a:gd name="connsiteY1" fmla="*/ 194145 h 1580494"/>
                <a:gd name="connsiteX2" fmla="*/ 1849942 w 2188217"/>
                <a:gd name="connsiteY2" fmla="*/ 1462677 h 1580494"/>
                <a:gd name="connsiteX3" fmla="*/ 243135 w 2188217"/>
                <a:gd name="connsiteY3" fmla="*/ 1520818 h 1580494"/>
                <a:gd name="connsiteX4" fmla="*/ 0 w 2188217"/>
                <a:gd name="connsiteY4" fmla="*/ 167717 h 1580494"/>
                <a:gd name="connsiteX0" fmla="*/ 0 w 2188217"/>
                <a:gd name="connsiteY0" fmla="*/ 167717 h 1614140"/>
                <a:gd name="connsiteX1" fmla="*/ 2188217 w 2188217"/>
                <a:gd name="connsiteY1" fmla="*/ 194145 h 1614140"/>
                <a:gd name="connsiteX2" fmla="*/ 1849942 w 2188217"/>
                <a:gd name="connsiteY2" fmla="*/ 1462677 h 1614140"/>
                <a:gd name="connsiteX3" fmla="*/ 243135 w 2188217"/>
                <a:gd name="connsiteY3" fmla="*/ 1520818 h 1614140"/>
                <a:gd name="connsiteX4" fmla="*/ 0 w 2188217"/>
                <a:gd name="connsiteY4" fmla="*/ 167717 h 1614140"/>
                <a:gd name="connsiteX0" fmla="*/ 0 w 2188217"/>
                <a:gd name="connsiteY0" fmla="*/ 167717 h 1571746"/>
                <a:gd name="connsiteX1" fmla="*/ 2188217 w 2188217"/>
                <a:gd name="connsiteY1" fmla="*/ 194145 h 1571746"/>
                <a:gd name="connsiteX2" fmla="*/ 1849942 w 2188217"/>
                <a:gd name="connsiteY2" fmla="*/ 1462677 h 1571746"/>
                <a:gd name="connsiteX3" fmla="*/ 237850 w 2188217"/>
                <a:gd name="connsiteY3" fmla="*/ 1441535 h 1571746"/>
                <a:gd name="connsiteX4" fmla="*/ 0 w 2188217"/>
                <a:gd name="connsiteY4" fmla="*/ 167717 h 1571746"/>
                <a:gd name="connsiteX0" fmla="*/ 18665 w 2206882"/>
                <a:gd name="connsiteY0" fmla="*/ 167717 h 1571746"/>
                <a:gd name="connsiteX1" fmla="*/ 2206882 w 2206882"/>
                <a:gd name="connsiteY1" fmla="*/ 194145 h 1571746"/>
                <a:gd name="connsiteX2" fmla="*/ 1868607 w 2206882"/>
                <a:gd name="connsiteY2" fmla="*/ 1462677 h 1571746"/>
                <a:gd name="connsiteX3" fmla="*/ 256515 w 2206882"/>
                <a:gd name="connsiteY3" fmla="*/ 1441535 h 1571746"/>
                <a:gd name="connsiteX4" fmla="*/ 18665 w 2206882"/>
                <a:gd name="connsiteY4" fmla="*/ 167717 h 1571746"/>
                <a:gd name="connsiteX0" fmla="*/ 18665 w 2206882"/>
                <a:gd name="connsiteY0" fmla="*/ 161918 h 1565947"/>
                <a:gd name="connsiteX1" fmla="*/ 2206882 w 2206882"/>
                <a:gd name="connsiteY1" fmla="*/ 188346 h 1565947"/>
                <a:gd name="connsiteX2" fmla="*/ 1868607 w 2206882"/>
                <a:gd name="connsiteY2" fmla="*/ 1456878 h 1565947"/>
                <a:gd name="connsiteX3" fmla="*/ 256515 w 2206882"/>
                <a:gd name="connsiteY3" fmla="*/ 1435736 h 1565947"/>
                <a:gd name="connsiteX4" fmla="*/ 18665 w 2206882"/>
                <a:gd name="connsiteY4" fmla="*/ 161918 h 1565947"/>
                <a:gd name="connsiteX0" fmla="*/ 18665 w 2218042"/>
                <a:gd name="connsiteY0" fmla="*/ 161918 h 1565947"/>
                <a:gd name="connsiteX1" fmla="*/ 2206882 w 2218042"/>
                <a:gd name="connsiteY1" fmla="*/ 188346 h 1565947"/>
                <a:gd name="connsiteX2" fmla="*/ 1868607 w 2218042"/>
                <a:gd name="connsiteY2" fmla="*/ 1456878 h 1565947"/>
                <a:gd name="connsiteX3" fmla="*/ 256515 w 2218042"/>
                <a:gd name="connsiteY3" fmla="*/ 1435736 h 1565947"/>
                <a:gd name="connsiteX4" fmla="*/ 18665 w 2218042"/>
                <a:gd name="connsiteY4" fmla="*/ 161918 h 1565947"/>
                <a:gd name="connsiteX0" fmla="*/ 18665 w 2107110"/>
                <a:gd name="connsiteY0" fmla="*/ 158561 h 1562590"/>
                <a:gd name="connsiteX1" fmla="*/ 2090599 w 2107110"/>
                <a:gd name="connsiteY1" fmla="*/ 195561 h 1562590"/>
                <a:gd name="connsiteX2" fmla="*/ 1868607 w 2107110"/>
                <a:gd name="connsiteY2" fmla="*/ 1453521 h 1562590"/>
                <a:gd name="connsiteX3" fmla="*/ 256515 w 2107110"/>
                <a:gd name="connsiteY3" fmla="*/ 1432379 h 1562590"/>
                <a:gd name="connsiteX4" fmla="*/ 18665 w 2107110"/>
                <a:gd name="connsiteY4" fmla="*/ 158561 h 1562590"/>
                <a:gd name="connsiteX0" fmla="*/ 18665 w 2107110"/>
                <a:gd name="connsiteY0" fmla="*/ 230473 h 1634502"/>
                <a:gd name="connsiteX1" fmla="*/ 2090599 w 2107110"/>
                <a:gd name="connsiteY1" fmla="*/ 267473 h 1634502"/>
                <a:gd name="connsiteX2" fmla="*/ 1868607 w 2107110"/>
                <a:gd name="connsiteY2" fmla="*/ 1525433 h 1634502"/>
                <a:gd name="connsiteX3" fmla="*/ 256515 w 2107110"/>
                <a:gd name="connsiteY3" fmla="*/ 1504291 h 1634502"/>
                <a:gd name="connsiteX4" fmla="*/ 18665 w 2107110"/>
                <a:gd name="connsiteY4" fmla="*/ 230473 h 1634502"/>
                <a:gd name="connsiteX0" fmla="*/ 18665 w 2107450"/>
                <a:gd name="connsiteY0" fmla="*/ 230473 h 1634502"/>
                <a:gd name="connsiteX1" fmla="*/ 2090599 w 2107450"/>
                <a:gd name="connsiteY1" fmla="*/ 267473 h 1634502"/>
                <a:gd name="connsiteX2" fmla="*/ 1868607 w 2107450"/>
                <a:gd name="connsiteY2" fmla="*/ 1525433 h 1634502"/>
                <a:gd name="connsiteX3" fmla="*/ 256515 w 2107450"/>
                <a:gd name="connsiteY3" fmla="*/ 1504291 h 1634502"/>
                <a:gd name="connsiteX4" fmla="*/ 18665 w 2107450"/>
                <a:gd name="connsiteY4" fmla="*/ 230473 h 1634502"/>
                <a:gd name="connsiteX0" fmla="*/ 18665 w 2107450"/>
                <a:gd name="connsiteY0" fmla="*/ 230473 h 1602563"/>
                <a:gd name="connsiteX1" fmla="*/ 2090599 w 2107450"/>
                <a:gd name="connsiteY1" fmla="*/ 267473 h 1602563"/>
                <a:gd name="connsiteX2" fmla="*/ 1868607 w 2107450"/>
                <a:gd name="connsiteY2" fmla="*/ 1525433 h 1602563"/>
                <a:gd name="connsiteX3" fmla="*/ 256515 w 2107450"/>
                <a:gd name="connsiteY3" fmla="*/ 1504291 h 1602563"/>
                <a:gd name="connsiteX4" fmla="*/ 18665 w 2107450"/>
                <a:gd name="connsiteY4" fmla="*/ 230473 h 1602563"/>
                <a:gd name="connsiteX0" fmla="*/ 13652 w 2102437"/>
                <a:gd name="connsiteY0" fmla="*/ 230473 h 1602563"/>
                <a:gd name="connsiteX1" fmla="*/ 2085586 w 2102437"/>
                <a:gd name="connsiteY1" fmla="*/ 267473 h 1602563"/>
                <a:gd name="connsiteX2" fmla="*/ 1863594 w 2102437"/>
                <a:gd name="connsiteY2" fmla="*/ 1525433 h 1602563"/>
                <a:gd name="connsiteX3" fmla="*/ 251502 w 2102437"/>
                <a:gd name="connsiteY3" fmla="*/ 1504291 h 1602563"/>
                <a:gd name="connsiteX4" fmla="*/ 13652 w 2102437"/>
                <a:gd name="connsiteY4" fmla="*/ 230473 h 1602563"/>
                <a:gd name="connsiteX0" fmla="*/ 13652 w 2102437"/>
                <a:gd name="connsiteY0" fmla="*/ 230473 h 1594232"/>
                <a:gd name="connsiteX1" fmla="*/ 2085586 w 2102437"/>
                <a:gd name="connsiteY1" fmla="*/ 267473 h 1594232"/>
                <a:gd name="connsiteX2" fmla="*/ 1863594 w 2102437"/>
                <a:gd name="connsiteY2" fmla="*/ 1525433 h 1594232"/>
                <a:gd name="connsiteX3" fmla="*/ 251502 w 2102437"/>
                <a:gd name="connsiteY3" fmla="*/ 1504291 h 1594232"/>
                <a:gd name="connsiteX4" fmla="*/ 13652 w 2102437"/>
                <a:gd name="connsiteY4" fmla="*/ 230473 h 159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437" h="1594232">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5" name="Freeform 11">
              <a:extLst>
                <a:ext uri="{FF2B5EF4-FFF2-40B4-BE49-F238E27FC236}">
                  <a16:creationId xmlns:a16="http://schemas.microsoft.com/office/drawing/2014/main" id="{1D6662A7-FD0F-410A-9C6B-B9AA3F10B712}"/>
                </a:ext>
              </a:extLst>
            </p:cNvPr>
            <p:cNvSpPr/>
            <p:nvPr/>
          </p:nvSpPr>
          <p:spPr>
            <a:xfrm>
              <a:off x="9719064" y="1601670"/>
              <a:ext cx="1111280" cy="842659"/>
            </a:xfrm>
            <a:custGeom>
              <a:avLst/>
              <a:gdLst>
                <a:gd name="connsiteX0" fmla="*/ 0 w 1818229"/>
                <a:gd name="connsiteY0" fmla="*/ 21143 h 924972"/>
                <a:gd name="connsiteX1" fmla="*/ 0 w 1818229"/>
                <a:gd name="connsiteY1" fmla="*/ 21143 h 924972"/>
                <a:gd name="connsiteX2" fmla="*/ 89855 w 1818229"/>
                <a:gd name="connsiteY2" fmla="*/ 21143 h 924972"/>
                <a:gd name="connsiteX3" fmla="*/ 1818229 w 1818229"/>
                <a:gd name="connsiteY3" fmla="*/ 0 h 924972"/>
                <a:gd name="connsiteX4" fmla="*/ 1580380 w 1818229"/>
                <a:gd name="connsiteY4" fmla="*/ 924972 h 924972"/>
                <a:gd name="connsiteX5" fmla="*/ 147996 w 1818229"/>
                <a:gd name="connsiteY5" fmla="*/ 872116 h 924972"/>
                <a:gd name="connsiteX6" fmla="*/ 0 w 1818229"/>
                <a:gd name="connsiteY6" fmla="*/ 21143 h 924972"/>
                <a:gd name="connsiteX0" fmla="*/ 0 w 1818229"/>
                <a:gd name="connsiteY0" fmla="*/ 21143 h 924972"/>
                <a:gd name="connsiteX1" fmla="*/ 0 w 1818229"/>
                <a:gd name="connsiteY1" fmla="*/ 21143 h 924972"/>
                <a:gd name="connsiteX2" fmla="*/ 1818229 w 1818229"/>
                <a:gd name="connsiteY2" fmla="*/ 0 h 924972"/>
                <a:gd name="connsiteX3" fmla="*/ 1580380 w 1818229"/>
                <a:gd name="connsiteY3" fmla="*/ 924972 h 924972"/>
                <a:gd name="connsiteX4" fmla="*/ 147996 w 1818229"/>
                <a:gd name="connsiteY4" fmla="*/ 872116 h 924972"/>
                <a:gd name="connsiteX5" fmla="*/ 0 w 1818229"/>
                <a:gd name="connsiteY5" fmla="*/ 21143 h 924972"/>
                <a:gd name="connsiteX0" fmla="*/ 162452 w 1943682"/>
                <a:gd name="connsiteY0" fmla="*/ 68713 h 924972"/>
                <a:gd name="connsiteX1" fmla="*/ 125453 w 1943682"/>
                <a:gd name="connsiteY1" fmla="*/ 21143 h 924972"/>
                <a:gd name="connsiteX2" fmla="*/ 1943682 w 1943682"/>
                <a:gd name="connsiteY2" fmla="*/ 0 h 924972"/>
                <a:gd name="connsiteX3" fmla="*/ 1705833 w 1943682"/>
                <a:gd name="connsiteY3" fmla="*/ 924972 h 924972"/>
                <a:gd name="connsiteX4" fmla="*/ 273449 w 1943682"/>
                <a:gd name="connsiteY4" fmla="*/ 872116 h 924972"/>
                <a:gd name="connsiteX5" fmla="*/ 162452 w 1943682"/>
                <a:gd name="connsiteY5" fmla="*/ 68713 h 924972"/>
                <a:gd name="connsiteX0" fmla="*/ 0 w 1781230"/>
                <a:gd name="connsiteY0" fmla="*/ 148099 h 1004358"/>
                <a:gd name="connsiteX1" fmla="*/ 1781230 w 1781230"/>
                <a:gd name="connsiteY1" fmla="*/ 79386 h 1004358"/>
                <a:gd name="connsiteX2" fmla="*/ 1543381 w 1781230"/>
                <a:gd name="connsiteY2" fmla="*/ 1004358 h 1004358"/>
                <a:gd name="connsiteX3" fmla="*/ 110997 w 1781230"/>
                <a:gd name="connsiteY3" fmla="*/ 951502 h 1004358"/>
                <a:gd name="connsiteX4" fmla="*/ 0 w 1781230"/>
                <a:gd name="connsiteY4" fmla="*/ 148099 h 1004358"/>
                <a:gd name="connsiteX0" fmla="*/ 0 w 1844656"/>
                <a:gd name="connsiteY0" fmla="*/ 174041 h 993302"/>
                <a:gd name="connsiteX1" fmla="*/ 1844656 w 1844656"/>
                <a:gd name="connsiteY1" fmla="*/ 68330 h 993302"/>
                <a:gd name="connsiteX2" fmla="*/ 1606807 w 1844656"/>
                <a:gd name="connsiteY2" fmla="*/ 993302 h 993302"/>
                <a:gd name="connsiteX3" fmla="*/ 174423 w 1844656"/>
                <a:gd name="connsiteY3" fmla="*/ 940446 h 993302"/>
                <a:gd name="connsiteX4" fmla="*/ 0 w 1844656"/>
                <a:gd name="connsiteY4" fmla="*/ 174041 h 993302"/>
                <a:gd name="connsiteX0" fmla="*/ 0 w 1844656"/>
                <a:gd name="connsiteY0" fmla="*/ 224630 h 1043891"/>
                <a:gd name="connsiteX1" fmla="*/ 1844656 w 1844656"/>
                <a:gd name="connsiteY1" fmla="*/ 118919 h 1043891"/>
                <a:gd name="connsiteX2" fmla="*/ 1606807 w 1844656"/>
                <a:gd name="connsiteY2" fmla="*/ 1043891 h 1043891"/>
                <a:gd name="connsiteX3" fmla="*/ 174423 w 1844656"/>
                <a:gd name="connsiteY3" fmla="*/ 991035 h 1043891"/>
                <a:gd name="connsiteX4" fmla="*/ 0 w 1844656"/>
                <a:gd name="connsiteY4" fmla="*/ 224630 h 1043891"/>
                <a:gd name="connsiteX0" fmla="*/ 0 w 2188217"/>
                <a:gd name="connsiteY0" fmla="*/ 167717 h 986978"/>
                <a:gd name="connsiteX1" fmla="*/ 2188217 w 2188217"/>
                <a:gd name="connsiteY1" fmla="*/ 194145 h 986978"/>
                <a:gd name="connsiteX2" fmla="*/ 1606807 w 2188217"/>
                <a:gd name="connsiteY2" fmla="*/ 986978 h 986978"/>
                <a:gd name="connsiteX3" fmla="*/ 174423 w 2188217"/>
                <a:gd name="connsiteY3" fmla="*/ 934122 h 986978"/>
                <a:gd name="connsiteX4" fmla="*/ 0 w 2188217"/>
                <a:gd name="connsiteY4" fmla="*/ 167717 h 986978"/>
                <a:gd name="connsiteX0" fmla="*/ 0 w 2188217"/>
                <a:gd name="connsiteY0" fmla="*/ 167717 h 1462677"/>
                <a:gd name="connsiteX1" fmla="*/ 2188217 w 2188217"/>
                <a:gd name="connsiteY1" fmla="*/ 194145 h 1462677"/>
                <a:gd name="connsiteX2" fmla="*/ 1849942 w 2188217"/>
                <a:gd name="connsiteY2" fmla="*/ 1462677 h 1462677"/>
                <a:gd name="connsiteX3" fmla="*/ 174423 w 2188217"/>
                <a:gd name="connsiteY3" fmla="*/ 934122 h 1462677"/>
                <a:gd name="connsiteX4" fmla="*/ 0 w 2188217"/>
                <a:gd name="connsiteY4" fmla="*/ 167717 h 1462677"/>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80494"/>
                <a:gd name="connsiteX1" fmla="*/ 2188217 w 2188217"/>
                <a:gd name="connsiteY1" fmla="*/ 194145 h 1580494"/>
                <a:gd name="connsiteX2" fmla="*/ 1849942 w 2188217"/>
                <a:gd name="connsiteY2" fmla="*/ 1462677 h 1580494"/>
                <a:gd name="connsiteX3" fmla="*/ 243135 w 2188217"/>
                <a:gd name="connsiteY3" fmla="*/ 1520818 h 1580494"/>
                <a:gd name="connsiteX4" fmla="*/ 0 w 2188217"/>
                <a:gd name="connsiteY4" fmla="*/ 167717 h 1580494"/>
                <a:gd name="connsiteX0" fmla="*/ 0 w 2188217"/>
                <a:gd name="connsiteY0" fmla="*/ 167717 h 1614140"/>
                <a:gd name="connsiteX1" fmla="*/ 2188217 w 2188217"/>
                <a:gd name="connsiteY1" fmla="*/ 194145 h 1614140"/>
                <a:gd name="connsiteX2" fmla="*/ 1849942 w 2188217"/>
                <a:gd name="connsiteY2" fmla="*/ 1462677 h 1614140"/>
                <a:gd name="connsiteX3" fmla="*/ 243135 w 2188217"/>
                <a:gd name="connsiteY3" fmla="*/ 1520818 h 1614140"/>
                <a:gd name="connsiteX4" fmla="*/ 0 w 2188217"/>
                <a:gd name="connsiteY4" fmla="*/ 167717 h 1614140"/>
                <a:gd name="connsiteX0" fmla="*/ 0 w 2188217"/>
                <a:gd name="connsiteY0" fmla="*/ 167717 h 1571746"/>
                <a:gd name="connsiteX1" fmla="*/ 2188217 w 2188217"/>
                <a:gd name="connsiteY1" fmla="*/ 194145 h 1571746"/>
                <a:gd name="connsiteX2" fmla="*/ 1849942 w 2188217"/>
                <a:gd name="connsiteY2" fmla="*/ 1462677 h 1571746"/>
                <a:gd name="connsiteX3" fmla="*/ 237850 w 2188217"/>
                <a:gd name="connsiteY3" fmla="*/ 1441535 h 1571746"/>
                <a:gd name="connsiteX4" fmla="*/ 0 w 2188217"/>
                <a:gd name="connsiteY4" fmla="*/ 167717 h 1571746"/>
                <a:gd name="connsiteX0" fmla="*/ 18665 w 2206882"/>
                <a:gd name="connsiteY0" fmla="*/ 167717 h 1571746"/>
                <a:gd name="connsiteX1" fmla="*/ 2206882 w 2206882"/>
                <a:gd name="connsiteY1" fmla="*/ 194145 h 1571746"/>
                <a:gd name="connsiteX2" fmla="*/ 1868607 w 2206882"/>
                <a:gd name="connsiteY2" fmla="*/ 1462677 h 1571746"/>
                <a:gd name="connsiteX3" fmla="*/ 256515 w 2206882"/>
                <a:gd name="connsiteY3" fmla="*/ 1441535 h 1571746"/>
                <a:gd name="connsiteX4" fmla="*/ 18665 w 2206882"/>
                <a:gd name="connsiteY4" fmla="*/ 167717 h 1571746"/>
                <a:gd name="connsiteX0" fmla="*/ 18665 w 2206882"/>
                <a:gd name="connsiteY0" fmla="*/ 161918 h 1565947"/>
                <a:gd name="connsiteX1" fmla="*/ 2206882 w 2206882"/>
                <a:gd name="connsiteY1" fmla="*/ 188346 h 1565947"/>
                <a:gd name="connsiteX2" fmla="*/ 1868607 w 2206882"/>
                <a:gd name="connsiteY2" fmla="*/ 1456878 h 1565947"/>
                <a:gd name="connsiteX3" fmla="*/ 256515 w 2206882"/>
                <a:gd name="connsiteY3" fmla="*/ 1435736 h 1565947"/>
                <a:gd name="connsiteX4" fmla="*/ 18665 w 2206882"/>
                <a:gd name="connsiteY4" fmla="*/ 161918 h 1565947"/>
                <a:gd name="connsiteX0" fmla="*/ 18665 w 2218042"/>
                <a:gd name="connsiteY0" fmla="*/ 161918 h 1565947"/>
                <a:gd name="connsiteX1" fmla="*/ 2206882 w 2218042"/>
                <a:gd name="connsiteY1" fmla="*/ 188346 h 1565947"/>
                <a:gd name="connsiteX2" fmla="*/ 1868607 w 2218042"/>
                <a:gd name="connsiteY2" fmla="*/ 1456878 h 1565947"/>
                <a:gd name="connsiteX3" fmla="*/ 256515 w 2218042"/>
                <a:gd name="connsiteY3" fmla="*/ 1435736 h 1565947"/>
                <a:gd name="connsiteX4" fmla="*/ 18665 w 2218042"/>
                <a:gd name="connsiteY4" fmla="*/ 161918 h 1565947"/>
                <a:gd name="connsiteX0" fmla="*/ 18665 w 2107110"/>
                <a:gd name="connsiteY0" fmla="*/ 158561 h 1562590"/>
                <a:gd name="connsiteX1" fmla="*/ 2090599 w 2107110"/>
                <a:gd name="connsiteY1" fmla="*/ 195561 h 1562590"/>
                <a:gd name="connsiteX2" fmla="*/ 1868607 w 2107110"/>
                <a:gd name="connsiteY2" fmla="*/ 1453521 h 1562590"/>
                <a:gd name="connsiteX3" fmla="*/ 256515 w 2107110"/>
                <a:gd name="connsiteY3" fmla="*/ 1432379 h 1562590"/>
                <a:gd name="connsiteX4" fmla="*/ 18665 w 2107110"/>
                <a:gd name="connsiteY4" fmla="*/ 158561 h 1562590"/>
                <a:gd name="connsiteX0" fmla="*/ 18665 w 2107110"/>
                <a:gd name="connsiteY0" fmla="*/ 230473 h 1634502"/>
                <a:gd name="connsiteX1" fmla="*/ 2090599 w 2107110"/>
                <a:gd name="connsiteY1" fmla="*/ 267473 h 1634502"/>
                <a:gd name="connsiteX2" fmla="*/ 1868607 w 2107110"/>
                <a:gd name="connsiteY2" fmla="*/ 1525433 h 1634502"/>
                <a:gd name="connsiteX3" fmla="*/ 256515 w 2107110"/>
                <a:gd name="connsiteY3" fmla="*/ 1504291 h 1634502"/>
                <a:gd name="connsiteX4" fmla="*/ 18665 w 2107110"/>
                <a:gd name="connsiteY4" fmla="*/ 230473 h 1634502"/>
                <a:gd name="connsiteX0" fmla="*/ 18665 w 2107450"/>
                <a:gd name="connsiteY0" fmla="*/ 230473 h 1634502"/>
                <a:gd name="connsiteX1" fmla="*/ 2090599 w 2107450"/>
                <a:gd name="connsiteY1" fmla="*/ 267473 h 1634502"/>
                <a:gd name="connsiteX2" fmla="*/ 1868607 w 2107450"/>
                <a:gd name="connsiteY2" fmla="*/ 1525433 h 1634502"/>
                <a:gd name="connsiteX3" fmla="*/ 256515 w 2107450"/>
                <a:gd name="connsiteY3" fmla="*/ 1504291 h 1634502"/>
                <a:gd name="connsiteX4" fmla="*/ 18665 w 2107450"/>
                <a:gd name="connsiteY4" fmla="*/ 230473 h 1634502"/>
                <a:gd name="connsiteX0" fmla="*/ 18665 w 2107450"/>
                <a:gd name="connsiteY0" fmla="*/ 230473 h 1602563"/>
                <a:gd name="connsiteX1" fmla="*/ 2090599 w 2107450"/>
                <a:gd name="connsiteY1" fmla="*/ 267473 h 1602563"/>
                <a:gd name="connsiteX2" fmla="*/ 1868607 w 2107450"/>
                <a:gd name="connsiteY2" fmla="*/ 1525433 h 1602563"/>
                <a:gd name="connsiteX3" fmla="*/ 256515 w 2107450"/>
                <a:gd name="connsiteY3" fmla="*/ 1504291 h 1602563"/>
                <a:gd name="connsiteX4" fmla="*/ 18665 w 2107450"/>
                <a:gd name="connsiteY4" fmla="*/ 230473 h 1602563"/>
                <a:gd name="connsiteX0" fmla="*/ 13652 w 2102437"/>
                <a:gd name="connsiteY0" fmla="*/ 230473 h 1602563"/>
                <a:gd name="connsiteX1" fmla="*/ 2085586 w 2102437"/>
                <a:gd name="connsiteY1" fmla="*/ 267473 h 1602563"/>
                <a:gd name="connsiteX2" fmla="*/ 1863594 w 2102437"/>
                <a:gd name="connsiteY2" fmla="*/ 1525433 h 1602563"/>
                <a:gd name="connsiteX3" fmla="*/ 251502 w 2102437"/>
                <a:gd name="connsiteY3" fmla="*/ 1504291 h 1602563"/>
                <a:gd name="connsiteX4" fmla="*/ 13652 w 2102437"/>
                <a:gd name="connsiteY4" fmla="*/ 230473 h 1602563"/>
                <a:gd name="connsiteX0" fmla="*/ 13652 w 2102437"/>
                <a:gd name="connsiteY0" fmla="*/ 230473 h 1594232"/>
                <a:gd name="connsiteX1" fmla="*/ 2085586 w 2102437"/>
                <a:gd name="connsiteY1" fmla="*/ 267473 h 1594232"/>
                <a:gd name="connsiteX2" fmla="*/ 1863594 w 2102437"/>
                <a:gd name="connsiteY2" fmla="*/ 1525433 h 1594232"/>
                <a:gd name="connsiteX3" fmla="*/ 251502 w 2102437"/>
                <a:gd name="connsiteY3" fmla="*/ 1504291 h 1594232"/>
                <a:gd name="connsiteX4" fmla="*/ 13652 w 2102437"/>
                <a:gd name="connsiteY4" fmla="*/ 230473 h 159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437" h="1594232">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32" name="그룹 167">
              <a:extLst>
                <a:ext uri="{FF2B5EF4-FFF2-40B4-BE49-F238E27FC236}">
                  <a16:creationId xmlns:a16="http://schemas.microsoft.com/office/drawing/2014/main" id="{305C7DF4-E934-4491-ABEF-C12B2FD61428}"/>
                </a:ext>
              </a:extLst>
            </p:cNvPr>
            <p:cNvGrpSpPr/>
            <p:nvPr/>
          </p:nvGrpSpPr>
          <p:grpSpPr>
            <a:xfrm>
              <a:off x="8060641" y="1503156"/>
              <a:ext cx="3004811" cy="1032308"/>
              <a:chOff x="3493700" y="2896331"/>
              <a:chExt cx="5204600" cy="1788050"/>
            </a:xfrm>
            <a:grpFill/>
          </p:grpSpPr>
          <p:sp>
            <p:nvSpPr>
              <p:cNvPr id="133" name="Freeform 4">
                <a:extLst>
                  <a:ext uri="{FF2B5EF4-FFF2-40B4-BE49-F238E27FC236}">
                    <a16:creationId xmlns:a16="http://schemas.microsoft.com/office/drawing/2014/main" id="{D6184789-E50E-48C4-A1C0-5C670C76E49F}"/>
                  </a:ext>
                </a:extLst>
              </p:cNvPr>
              <p:cNvSpPr/>
              <p:nvPr/>
            </p:nvSpPr>
            <p:spPr>
              <a:xfrm>
                <a:off x="6086321"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4" name="Freeform 9">
                <a:extLst>
                  <a:ext uri="{FF2B5EF4-FFF2-40B4-BE49-F238E27FC236}">
                    <a16:creationId xmlns:a16="http://schemas.microsoft.com/office/drawing/2014/main" id="{3F044928-9B9A-47BE-98F9-2069B0AC1786}"/>
                  </a:ext>
                </a:extLst>
              </p:cNvPr>
              <p:cNvSpPr/>
              <p:nvPr/>
            </p:nvSpPr>
            <p:spPr>
              <a:xfrm flipH="1">
                <a:off x="3493700"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44" name="Freeform: Shape 143">
            <a:extLst>
              <a:ext uri="{FF2B5EF4-FFF2-40B4-BE49-F238E27FC236}">
                <a16:creationId xmlns:a16="http://schemas.microsoft.com/office/drawing/2014/main" id="{8195F9CE-C925-4C1A-A940-F71C15A8C856}"/>
              </a:ext>
            </a:extLst>
          </p:cNvPr>
          <p:cNvSpPr/>
          <p:nvPr/>
        </p:nvSpPr>
        <p:spPr>
          <a:xfrm rot="18494506">
            <a:off x="9879777" y="6410245"/>
            <a:ext cx="627402" cy="671928"/>
          </a:xfrm>
          <a:custGeom>
            <a:avLst/>
            <a:gdLst>
              <a:gd name="connsiteX0" fmla="*/ 627099 w 627402"/>
              <a:gd name="connsiteY0" fmla="*/ 265576 h 671928"/>
              <a:gd name="connsiteX1" fmla="*/ 622871 w 627402"/>
              <a:gd name="connsiteY1" fmla="*/ 282230 h 671928"/>
              <a:gd name="connsiteX2" fmla="*/ 438705 w 627402"/>
              <a:gd name="connsiteY2" fmla="*/ 670937 h 671928"/>
              <a:gd name="connsiteX3" fmla="*/ 438236 w 627402"/>
              <a:gd name="connsiteY3" fmla="*/ 671928 h 671928"/>
              <a:gd name="connsiteX4" fmla="*/ 0 w 627402"/>
              <a:gd name="connsiteY4" fmla="*/ 115864 h 671928"/>
              <a:gd name="connsiteX5" fmla="*/ 52443 w 627402"/>
              <a:gd name="connsiteY5" fmla="*/ 14129 h 671928"/>
              <a:gd name="connsiteX6" fmla="*/ 94818 w 627402"/>
              <a:gd name="connsiteY6" fmla="*/ 9241 h 671928"/>
              <a:gd name="connsiteX7" fmla="*/ 350695 w 627402"/>
              <a:gd name="connsiteY7" fmla="*/ 128216 h 671928"/>
              <a:gd name="connsiteX8" fmla="*/ 556865 w 627402"/>
              <a:gd name="connsiteY8" fmla="*/ 223558 h 671928"/>
              <a:gd name="connsiteX9" fmla="*/ 577237 w 627402"/>
              <a:gd name="connsiteY9" fmla="*/ 239449 h 671928"/>
              <a:gd name="connsiteX10" fmla="*/ 613907 w 627402"/>
              <a:gd name="connsiteY10" fmla="*/ 255339 h 671928"/>
              <a:gd name="connsiteX11" fmla="*/ 627099 w 627402"/>
              <a:gd name="connsiteY11" fmla="*/ 265576 h 6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402" h="671928">
                <a:moveTo>
                  <a:pt x="627099" y="265576"/>
                </a:moveTo>
                <a:cubicBezTo>
                  <a:pt x="628168" y="269906"/>
                  <a:pt x="626334" y="275304"/>
                  <a:pt x="622871" y="282230"/>
                </a:cubicBezTo>
                <a:cubicBezTo>
                  <a:pt x="560938" y="411799"/>
                  <a:pt x="499822" y="541369"/>
                  <a:pt x="438705" y="670937"/>
                </a:cubicBezTo>
                <a:lnTo>
                  <a:pt x="438236" y="671928"/>
                </a:lnTo>
                <a:lnTo>
                  <a:pt x="0" y="115864"/>
                </a:lnTo>
                <a:lnTo>
                  <a:pt x="52443" y="14129"/>
                </a:lnTo>
                <a:cubicBezTo>
                  <a:pt x="66297" y="-3798"/>
                  <a:pt x="67111" y="-3798"/>
                  <a:pt x="94818" y="9241"/>
                </a:cubicBezTo>
                <a:cubicBezTo>
                  <a:pt x="180382" y="48355"/>
                  <a:pt x="265131" y="89101"/>
                  <a:pt x="350695" y="128216"/>
                </a:cubicBezTo>
                <a:cubicBezTo>
                  <a:pt x="419554" y="159589"/>
                  <a:pt x="488006" y="192592"/>
                  <a:pt x="556865" y="223558"/>
                </a:cubicBezTo>
                <a:cubicBezTo>
                  <a:pt x="565422" y="227225"/>
                  <a:pt x="574385" y="229670"/>
                  <a:pt x="577237" y="239449"/>
                </a:cubicBezTo>
                <a:cubicBezTo>
                  <a:pt x="589461" y="244745"/>
                  <a:pt x="601276" y="251265"/>
                  <a:pt x="613907" y="255339"/>
                </a:cubicBezTo>
                <a:cubicBezTo>
                  <a:pt x="622056" y="257988"/>
                  <a:pt x="626029" y="261247"/>
                  <a:pt x="627099" y="265576"/>
                </a:cubicBezTo>
                <a:close/>
              </a:path>
            </a:pathLst>
          </a:custGeom>
          <a:solidFill>
            <a:schemeClr val="bg1"/>
          </a:solidFill>
          <a:ln w="4251" cap="flat">
            <a:noFill/>
            <a:prstDash val="solid"/>
            <a:miter/>
          </a:ln>
        </p:spPr>
        <p:txBody>
          <a:bodyPr wrap="square" rtlCol="0" anchor="ctr">
            <a:noAutofit/>
          </a:bodyPr>
          <a:lstStyle/>
          <a:p>
            <a:endParaRPr lang="en-US"/>
          </a:p>
        </p:txBody>
      </p:sp>
      <p:sp>
        <p:nvSpPr>
          <p:cNvPr id="137" name="Freeform: Shape 136">
            <a:extLst>
              <a:ext uri="{FF2B5EF4-FFF2-40B4-BE49-F238E27FC236}">
                <a16:creationId xmlns:a16="http://schemas.microsoft.com/office/drawing/2014/main" id="{0C342E85-4F0C-4FD3-A353-B96DBA2591C0}"/>
              </a:ext>
            </a:extLst>
          </p:cNvPr>
          <p:cNvSpPr/>
          <p:nvPr/>
        </p:nvSpPr>
        <p:spPr>
          <a:xfrm rot="16200000">
            <a:off x="11607898" y="5530783"/>
            <a:ext cx="777883" cy="405480"/>
          </a:xfrm>
          <a:custGeom>
            <a:avLst/>
            <a:gdLst>
              <a:gd name="connsiteX0" fmla="*/ 777580 w 777883"/>
              <a:gd name="connsiteY0" fmla="*/ 265577 h 405480"/>
              <a:gd name="connsiteX1" fmla="*/ 773352 w 777883"/>
              <a:gd name="connsiteY1" fmla="*/ 282231 h 405480"/>
              <a:gd name="connsiteX2" fmla="*/ 714957 w 777883"/>
              <a:gd name="connsiteY2" fmla="*/ 405480 h 405480"/>
              <a:gd name="connsiteX3" fmla="*/ 0 w 777883"/>
              <a:gd name="connsiteY3" fmla="*/ 405480 h 405480"/>
              <a:gd name="connsiteX4" fmla="*/ 128362 w 777883"/>
              <a:gd name="connsiteY4" fmla="*/ 158774 h 405480"/>
              <a:gd name="connsiteX5" fmla="*/ 202924 w 777883"/>
              <a:gd name="connsiteY5" fmla="*/ 14130 h 405480"/>
              <a:gd name="connsiteX6" fmla="*/ 245299 w 777883"/>
              <a:gd name="connsiteY6" fmla="*/ 9241 h 405480"/>
              <a:gd name="connsiteX7" fmla="*/ 501176 w 777883"/>
              <a:gd name="connsiteY7" fmla="*/ 128216 h 405480"/>
              <a:gd name="connsiteX8" fmla="*/ 707346 w 777883"/>
              <a:gd name="connsiteY8" fmla="*/ 223558 h 405480"/>
              <a:gd name="connsiteX9" fmla="*/ 727718 w 777883"/>
              <a:gd name="connsiteY9" fmla="*/ 239449 h 405480"/>
              <a:gd name="connsiteX10" fmla="*/ 764388 w 777883"/>
              <a:gd name="connsiteY10" fmla="*/ 255339 h 405480"/>
              <a:gd name="connsiteX11" fmla="*/ 777580 w 777883"/>
              <a:gd name="connsiteY11" fmla="*/ 265577 h 40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883" h="405480">
                <a:moveTo>
                  <a:pt x="777580" y="265577"/>
                </a:moveTo>
                <a:cubicBezTo>
                  <a:pt x="778649" y="269906"/>
                  <a:pt x="776815" y="275305"/>
                  <a:pt x="773352" y="282231"/>
                </a:cubicBezTo>
                <a:lnTo>
                  <a:pt x="714957" y="405480"/>
                </a:lnTo>
                <a:lnTo>
                  <a:pt x="0" y="405480"/>
                </a:lnTo>
                <a:lnTo>
                  <a:pt x="128362" y="158774"/>
                </a:lnTo>
                <a:cubicBezTo>
                  <a:pt x="153623" y="110695"/>
                  <a:pt x="178885" y="62617"/>
                  <a:pt x="202924" y="14130"/>
                </a:cubicBezTo>
                <a:cubicBezTo>
                  <a:pt x="216778" y="-3799"/>
                  <a:pt x="217592" y="-3799"/>
                  <a:pt x="245299" y="9241"/>
                </a:cubicBezTo>
                <a:cubicBezTo>
                  <a:pt x="330863" y="48356"/>
                  <a:pt x="415612" y="89101"/>
                  <a:pt x="501176" y="128216"/>
                </a:cubicBezTo>
                <a:cubicBezTo>
                  <a:pt x="570035" y="159589"/>
                  <a:pt x="638487" y="192593"/>
                  <a:pt x="707346" y="223558"/>
                </a:cubicBezTo>
                <a:cubicBezTo>
                  <a:pt x="715902" y="227226"/>
                  <a:pt x="724866" y="229670"/>
                  <a:pt x="727718" y="239449"/>
                </a:cubicBezTo>
                <a:cubicBezTo>
                  <a:pt x="739942" y="244746"/>
                  <a:pt x="751757" y="251265"/>
                  <a:pt x="764388" y="255339"/>
                </a:cubicBezTo>
                <a:cubicBezTo>
                  <a:pt x="772537" y="257988"/>
                  <a:pt x="776510" y="261248"/>
                  <a:pt x="777580" y="265577"/>
                </a:cubicBezTo>
                <a:close/>
              </a:path>
            </a:pathLst>
          </a:custGeom>
          <a:solidFill>
            <a:schemeClr val="bg1"/>
          </a:solidFill>
          <a:ln w="4251" cap="flat">
            <a:noFill/>
            <a:prstDash val="solid"/>
            <a:miter/>
          </a:ln>
        </p:spPr>
        <p:txBody>
          <a:bodyPr wrap="square" rtlCol="0" anchor="ctr">
            <a:noAutofit/>
          </a:bodyPr>
          <a:lstStyle/>
          <a:p>
            <a:endParaRPr lang="en-US"/>
          </a:p>
        </p:txBody>
      </p:sp>
      <p:grpSp>
        <p:nvGrpSpPr>
          <p:cNvPr id="131" name="Group 130">
            <a:extLst>
              <a:ext uri="{FF2B5EF4-FFF2-40B4-BE49-F238E27FC236}">
                <a16:creationId xmlns:a16="http://schemas.microsoft.com/office/drawing/2014/main" id="{673E23FA-1240-4297-9783-EF12F38E8D71}"/>
              </a:ext>
            </a:extLst>
          </p:cNvPr>
          <p:cNvGrpSpPr/>
          <p:nvPr/>
        </p:nvGrpSpPr>
        <p:grpSpPr>
          <a:xfrm>
            <a:off x="4619223" y="3443908"/>
            <a:ext cx="2929511" cy="3412446"/>
            <a:chOff x="4619223" y="3443908"/>
            <a:chExt cx="2929511" cy="3412446"/>
          </a:xfrm>
        </p:grpSpPr>
        <p:sp>
          <p:nvSpPr>
            <p:cNvPr id="55" name="Freeform: Shape 54">
              <a:extLst>
                <a:ext uri="{FF2B5EF4-FFF2-40B4-BE49-F238E27FC236}">
                  <a16:creationId xmlns:a16="http://schemas.microsoft.com/office/drawing/2014/main" id="{F77BCB57-9F08-4ABE-B7F1-4B56DC0C0C00}"/>
                </a:ext>
              </a:extLst>
            </p:cNvPr>
            <p:cNvSpPr/>
            <p:nvPr/>
          </p:nvSpPr>
          <p:spPr>
            <a:xfrm>
              <a:off x="4691847" y="3443908"/>
              <a:ext cx="2856887" cy="3092940"/>
            </a:xfrm>
            <a:custGeom>
              <a:avLst/>
              <a:gdLst>
                <a:gd name="connsiteX0" fmla="*/ 2985610 w 2985996"/>
                <a:gd name="connsiteY0" fmla="*/ 94967 h 3232717"/>
                <a:gd name="connsiteX1" fmla="*/ 2979648 w 2985996"/>
                <a:gd name="connsiteY1" fmla="*/ 68990 h 3232717"/>
                <a:gd name="connsiteX2" fmla="*/ 2943023 w 2985996"/>
                <a:gd name="connsiteY2" fmla="*/ 19590 h 3232717"/>
                <a:gd name="connsiteX3" fmla="*/ 2904696 w 2985996"/>
                <a:gd name="connsiteY3" fmla="*/ 0 h 3232717"/>
                <a:gd name="connsiteX4" fmla="*/ 94433 w 2985996"/>
                <a:gd name="connsiteY4" fmla="*/ 8517 h 3232717"/>
                <a:gd name="connsiteX5" fmla="*/ 62493 w 2985996"/>
                <a:gd name="connsiteY5" fmla="*/ 21293 h 3232717"/>
                <a:gd name="connsiteX6" fmla="*/ 8834 w 2985996"/>
                <a:gd name="connsiteY6" fmla="*/ 72822 h 3232717"/>
                <a:gd name="connsiteX7" fmla="*/ 1169 w 2985996"/>
                <a:gd name="connsiteY7" fmla="*/ 108595 h 3232717"/>
                <a:gd name="connsiteX8" fmla="*/ 145110 w 2985996"/>
                <a:gd name="connsiteY8" fmla="*/ 1323153 h 3232717"/>
                <a:gd name="connsiteX9" fmla="*/ 138296 w 2985996"/>
                <a:gd name="connsiteY9" fmla="*/ 1399382 h 3232717"/>
                <a:gd name="connsiteX10" fmla="*/ 136593 w 2985996"/>
                <a:gd name="connsiteY10" fmla="*/ 1418120 h 3232717"/>
                <a:gd name="connsiteX11" fmla="*/ 142129 w 2985996"/>
                <a:gd name="connsiteY11" fmla="*/ 3154785 h 3232717"/>
                <a:gd name="connsiteX12" fmla="*/ 180031 w 2985996"/>
                <a:gd name="connsiteY12" fmla="*/ 3232718 h 3232717"/>
                <a:gd name="connsiteX13" fmla="*/ 2854019 w 2985996"/>
                <a:gd name="connsiteY13" fmla="*/ 3190132 h 3232717"/>
                <a:gd name="connsiteX14" fmla="*/ 2879570 w 2985996"/>
                <a:gd name="connsiteY14" fmla="*/ 3164580 h 3232717"/>
                <a:gd name="connsiteX15" fmla="*/ 2877015 w 2985996"/>
                <a:gd name="connsiteY15" fmla="*/ 1895937 h 3232717"/>
                <a:gd name="connsiteX16" fmla="*/ 2871053 w 2985996"/>
                <a:gd name="connsiteY16" fmla="*/ 1336355 h 3232717"/>
                <a:gd name="connsiteX17" fmla="*/ 2868072 w 2985996"/>
                <a:gd name="connsiteY17" fmla="*/ 1272901 h 3232717"/>
                <a:gd name="connsiteX18" fmla="*/ 2985610 w 2985996"/>
                <a:gd name="connsiteY18" fmla="*/ 94967 h 323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5996" h="3232717">
                  <a:moveTo>
                    <a:pt x="2985610" y="94967"/>
                  </a:moveTo>
                  <a:cubicBezTo>
                    <a:pt x="2986462" y="85598"/>
                    <a:pt x="2986462" y="77081"/>
                    <a:pt x="2979648" y="68990"/>
                  </a:cubicBezTo>
                  <a:cubicBezTo>
                    <a:pt x="2966446" y="53233"/>
                    <a:pt x="2954096" y="36624"/>
                    <a:pt x="2943023" y="19590"/>
                  </a:cubicBezTo>
                  <a:cubicBezTo>
                    <a:pt x="2933655" y="5110"/>
                    <a:pt x="2922582" y="0"/>
                    <a:pt x="2904696" y="0"/>
                  </a:cubicBezTo>
                  <a:cubicBezTo>
                    <a:pt x="2693894" y="2555"/>
                    <a:pt x="237096" y="8517"/>
                    <a:pt x="94433" y="8517"/>
                  </a:cubicBezTo>
                  <a:cubicBezTo>
                    <a:pt x="81231" y="8517"/>
                    <a:pt x="71436" y="11924"/>
                    <a:pt x="62493" y="21293"/>
                  </a:cubicBezTo>
                  <a:cubicBezTo>
                    <a:pt x="45033" y="38753"/>
                    <a:pt x="26721" y="55788"/>
                    <a:pt x="8834" y="72822"/>
                  </a:cubicBezTo>
                  <a:cubicBezTo>
                    <a:pt x="-2664" y="82617"/>
                    <a:pt x="-109" y="95819"/>
                    <a:pt x="1169" y="108595"/>
                  </a:cubicBezTo>
                  <a:cubicBezTo>
                    <a:pt x="5002" y="147774"/>
                    <a:pt x="126798" y="1206893"/>
                    <a:pt x="145110" y="1323153"/>
                  </a:cubicBezTo>
                  <a:cubicBezTo>
                    <a:pt x="148943" y="1348705"/>
                    <a:pt x="160441" y="1375108"/>
                    <a:pt x="138296" y="1399382"/>
                  </a:cubicBezTo>
                  <a:cubicBezTo>
                    <a:pt x="134889" y="1403215"/>
                    <a:pt x="136593" y="1411732"/>
                    <a:pt x="136593" y="1418120"/>
                  </a:cubicBezTo>
                  <a:cubicBezTo>
                    <a:pt x="138722" y="1735813"/>
                    <a:pt x="141703" y="2893732"/>
                    <a:pt x="142129" y="3154785"/>
                  </a:cubicBezTo>
                  <a:cubicBezTo>
                    <a:pt x="141703" y="3200353"/>
                    <a:pt x="119559" y="3232718"/>
                    <a:pt x="180031" y="3232718"/>
                  </a:cubicBezTo>
                  <a:cubicBezTo>
                    <a:pt x="180031" y="3232718"/>
                    <a:pt x="2838687" y="3188428"/>
                    <a:pt x="2854019" y="3190132"/>
                  </a:cubicBezTo>
                  <a:cubicBezTo>
                    <a:pt x="2874460" y="3192261"/>
                    <a:pt x="2879570" y="3185447"/>
                    <a:pt x="2879570" y="3164580"/>
                  </a:cubicBezTo>
                  <a:cubicBezTo>
                    <a:pt x="2877867" y="2741699"/>
                    <a:pt x="2881273" y="2318818"/>
                    <a:pt x="2877015" y="1895937"/>
                  </a:cubicBezTo>
                  <a:cubicBezTo>
                    <a:pt x="2874886" y="1709410"/>
                    <a:pt x="2876163" y="1522882"/>
                    <a:pt x="2871053" y="1336355"/>
                  </a:cubicBezTo>
                  <a:cubicBezTo>
                    <a:pt x="2870627" y="1315062"/>
                    <a:pt x="2865943" y="1294194"/>
                    <a:pt x="2868072" y="1272901"/>
                  </a:cubicBezTo>
                  <a:cubicBezTo>
                    <a:pt x="2877441" y="1177082"/>
                    <a:pt x="2977944" y="170345"/>
                    <a:pt x="2985610" y="94967"/>
                  </a:cubicBezTo>
                  <a:close/>
                </a:path>
              </a:pathLst>
            </a:custGeom>
            <a:solidFill>
              <a:srgbClr val="000000"/>
            </a:solidFill>
            <a:ln w="4251"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D109A4C-6AC2-4B7F-9045-961AD50B9D01}"/>
                </a:ext>
              </a:extLst>
            </p:cNvPr>
            <p:cNvSpPr/>
            <p:nvPr/>
          </p:nvSpPr>
          <p:spPr>
            <a:xfrm>
              <a:off x="6638374" y="6120789"/>
              <a:ext cx="874183" cy="735565"/>
            </a:xfrm>
            <a:custGeom>
              <a:avLst/>
              <a:gdLst>
                <a:gd name="connsiteX0" fmla="*/ 577622 w 874183"/>
                <a:gd name="connsiteY0" fmla="*/ 896 h 735565"/>
                <a:gd name="connsiteX1" fmla="*/ 613777 w 874183"/>
                <a:gd name="connsiteY1" fmla="*/ 39170 h 735565"/>
                <a:gd name="connsiteX2" fmla="*/ 715639 w 874183"/>
                <a:gd name="connsiteY2" fmla="*/ 304826 h 735565"/>
                <a:gd name="connsiteX3" fmla="*/ 738863 w 874183"/>
                <a:gd name="connsiteY3" fmla="*/ 375315 h 735565"/>
                <a:gd name="connsiteX4" fmla="*/ 775534 w 874183"/>
                <a:gd name="connsiteY4" fmla="*/ 475955 h 735565"/>
                <a:gd name="connsiteX5" fmla="*/ 850097 w 874183"/>
                <a:gd name="connsiteY5" fmla="*/ 673161 h 735565"/>
                <a:gd name="connsiteX6" fmla="*/ 874183 w 874183"/>
                <a:gd name="connsiteY6" fmla="*/ 735565 h 735565"/>
                <a:gd name="connsiteX7" fmla="*/ 178915 w 874183"/>
                <a:gd name="connsiteY7" fmla="*/ 735565 h 735565"/>
                <a:gd name="connsiteX8" fmla="*/ 162731 w 874183"/>
                <a:gd name="connsiteY8" fmla="*/ 687829 h 735565"/>
                <a:gd name="connsiteX9" fmla="*/ 60869 w 874183"/>
                <a:gd name="connsiteY9" fmla="*/ 392021 h 735565"/>
                <a:gd name="connsiteX10" fmla="*/ 6678 w 874183"/>
                <a:gd name="connsiteY10" fmla="*/ 229041 h 735565"/>
                <a:gd name="connsiteX11" fmla="*/ 27051 w 874183"/>
                <a:gd name="connsiteY11" fmla="*/ 183814 h 735565"/>
                <a:gd name="connsiteX12" fmla="*/ 38053 w 874183"/>
                <a:gd name="connsiteY12" fmla="*/ 178518 h 735565"/>
                <a:gd name="connsiteX13" fmla="*/ 232813 w 874183"/>
                <a:gd name="connsiteY13" fmla="*/ 114956 h 735565"/>
                <a:gd name="connsiteX14" fmla="*/ 550622 w 874183"/>
                <a:gd name="connsiteY14" fmla="*/ 8612 h 735565"/>
                <a:gd name="connsiteX15" fmla="*/ 577622 w 874183"/>
                <a:gd name="connsiteY15" fmla="*/ 896 h 73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4183" h="735565">
                  <a:moveTo>
                    <a:pt x="577622" y="896"/>
                  </a:moveTo>
                  <a:cubicBezTo>
                    <a:pt x="597810" y="-3077"/>
                    <a:pt x="600636" y="5556"/>
                    <a:pt x="613777" y="39170"/>
                  </a:cubicBezTo>
                  <a:cubicBezTo>
                    <a:pt x="648410" y="127586"/>
                    <a:pt x="681006" y="216410"/>
                    <a:pt x="715639" y="304826"/>
                  </a:cubicBezTo>
                  <a:cubicBezTo>
                    <a:pt x="724195" y="327237"/>
                    <a:pt x="734382" y="350461"/>
                    <a:pt x="738863" y="375315"/>
                  </a:cubicBezTo>
                  <a:cubicBezTo>
                    <a:pt x="746198" y="410763"/>
                    <a:pt x="762903" y="442545"/>
                    <a:pt x="775534" y="475955"/>
                  </a:cubicBezTo>
                  <a:cubicBezTo>
                    <a:pt x="799980" y="541962"/>
                    <a:pt x="824835" y="607561"/>
                    <a:pt x="850097" y="673161"/>
                  </a:cubicBezTo>
                  <a:lnTo>
                    <a:pt x="874183" y="735565"/>
                  </a:lnTo>
                  <a:lnTo>
                    <a:pt x="178915" y="735565"/>
                  </a:lnTo>
                  <a:lnTo>
                    <a:pt x="162731" y="687829"/>
                  </a:lnTo>
                  <a:cubicBezTo>
                    <a:pt x="128913" y="589226"/>
                    <a:pt x="97539" y="489401"/>
                    <a:pt x="60869" y="392021"/>
                  </a:cubicBezTo>
                  <a:cubicBezTo>
                    <a:pt x="45386" y="336607"/>
                    <a:pt x="23792" y="283639"/>
                    <a:pt x="6678" y="229041"/>
                  </a:cubicBezTo>
                  <a:cubicBezTo>
                    <a:pt x="-3101" y="198075"/>
                    <a:pt x="-6360" y="194409"/>
                    <a:pt x="27051" y="183814"/>
                  </a:cubicBezTo>
                  <a:cubicBezTo>
                    <a:pt x="30718" y="182593"/>
                    <a:pt x="34385" y="180148"/>
                    <a:pt x="38053" y="178518"/>
                  </a:cubicBezTo>
                  <a:cubicBezTo>
                    <a:pt x="104059" y="160997"/>
                    <a:pt x="168029" y="136144"/>
                    <a:pt x="232813" y="114956"/>
                  </a:cubicBezTo>
                  <a:cubicBezTo>
                    <a:pt x="338749" y="79915"/>
                    <a:pt x="445093" y="44468"/>
                    <a:pt x="550622" y="8612"/>
                  </a:cubicBezTo>
                  <a:cubicBezTo>
                    <a:pt x="562234" y="4945"/>
                    <a:pt x="570893" y="2220"/>
                    <a:pt x="577622" y="896"/>
                  </a:cubicBezTo>
                  <a:close/>
                </a:path>
              </a:pathLst>
            </a:custGeom>
            <a:solidFill>
              <a:schemeClr val="bg1"/>
            </a:solidFill>
            <a:ln w="4251" cap="flat">
              <a:noFill/>
              <a:prstDash val="solid"/>
              <a:miter/>
            </a:ln>
          </p:spPr>
          <p:txBody>
            <a:bodyPr wrap="square" rtlCol="0" anchor="ctr">
              <a:noAutofit/>
            </a:bodyPr>
            <a:lstStyle/>
            <a:p>
              <a:endParaRPr lang="en-US"/>
            </a:p>
          </p:txBody>
        </p:sp>
        <p:sp>
          <p:nvSpPr>
            <p:cNvPr id="142" name="Freeform: Shape 141">
              <a:extLst>
                <a:ext uri="{FF2B5EF4-FFF2-40B4-BE49-F238E27FC236}">
                  <a16:creationId xmlns:a16="http://schemas.microsoft.com/office/drawing/2014/main" id="{AE6737C3-5DB4-4F12-B6F1-B230DD604B5B}"/>
                </a:ext>
              </a:extLst>
            </p:cNvPr>
            <p:cNvSpPr/>
            <p:nvPr/>
          </p:nvSpPr>
          <p:spPr>
            <a:xfrm>
              <a:off x="4619223" y="6448563"/>
              <a:ext cx="779087" cy="407791"/>
            </a:xfrm>
            <a:custGeom>
              <a:avLst/>
              <a:gdLst>
                <a:gd name="connsiteX0" fmla="*/ 220120 w 779087"/>
                <a:gd name="connsiteY0" fmla="*/ 73 h 407791"/>
                <a:gd name="connsiteX1" fmla="*/ 246502 w 779087"/>
                <a:gd name="connsiteY1" fmla="*/ 9241 h 407791"/>
                <a:gd name="connsiteX2" fmla="*/ 502380 w 779087"/>
                <a:gd name="connsiteY2" fmla="*/ 128216 h 407791"/>
                <a:gd name="connsiteX3" fmla="*/ 708550 w 779087"/>
                <a:gd name="connsiteY3" fmla="*/ 223558 h 407791"/>
                <a:gd name="connsiteX4" fmla="*/ 728921 w 779087"/>
                <a:gd name="connsiteY4" fmla="*/ 239449 h 407791"/>
                <a:gd name="connsiteX5" fmla="*/ 765591 w 779087"/>
                <a:gd name="connsiteY5" fmla="*/ 255339 h 407791"/>
                <a:gd name="connsiteX6" fmla="*/ 774556 w 779087"/>
                <a:gd name="connsiteY6" fmla="*/ 282231 h 407791"/>
                <a:gd name="connsiteX7" fmla="*/ 715066 w 779087"/>
                <a:gd name="connsiteY7" fmla="*/ 407791 h 407791"/>
                <a:gd name="connsiteX8" fmla="*/ 0 w 779087"/>
                <a:gd name="connsiteY8" fmla="*/ 407791 h 407791"/>
                <a:gd name="connsiteX9" fmla="*/ 129565 w 779087"/>
                <a:gd name="connsiteY9" fmla="*/ 158774 h 407791"/>
                <a:gd name="connsiteX10" fmla="*/ 204128 w 779087"/>
                <a:gd name="connsiteY10" fmla="*/ 14130 h 407791"/>
                <a:gd name="connsiteX11" fmla="*/ 220120 w 779087"/>
                <a:gd name="connsiteY11" fmla="*/ 73 h 4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9087" h="407791">
                  <a:moveTo>
                    <a:pt x="220120" y="73"/>
                  </a:moveTo>
                  <a:cubicBezTo>
                    <a:pt x="225519" y="-539"/>
                    <a:pt x="232649" y="2721"/>
                    <a:pt x="246502" y="9241"/>
                  </a:cubicBezTo>
                  <a:cubicBezTo>
                    <a:pt x="332067" y="48356"/>
                    <a:pt x="416815" y="89101"/>
                    <a:pt x="502380" y="128216"/>
                  </a:cubicBezTo>
                  <a:cubicBezTo>
                    <a:pt x="571239" y="159589"/>
                    <a:pt x="639690" y="192593"/>
                    <a:pt x="708550" y="223558"/>
                  </a:cubicBezTo>
                  <a:cubicBezTo>
                    <a:pt x="717105" y="227225"/>
                    <a:pt x="726070" y="229670"/>
                    <a:pt x="728921" y="239449"/>
                  </a:cubicBezTo>
                  <a:cubicBezTo>
                    <a:pt x="741145" y="244746"/>
                    <a:pt x="752960" y="251265"/>
                    <a:pt x="765591" y="255339"/>
                  </a:cubicBezTo>
                  <a:cubicBezTo>
                    <a:pt x="781890" y="260636"/>
                    <a:pt x="781483" y="268378"/>
                    <a:pt x="774556" y="282231"/>
                  </a:cubicBezTo>
                  <a:lnTo>
                    <a:pt x="715066" y="407791"/>
                  </a:lnTo>
                  <a:lnTo>
                    <a:pt x="0" y="407791"/>
                  </a:lnTo>
                  <a:lnTo>
                    <a:pt x="129565" y="158774"/>
                  </a:lnTo>
                  <a:cubicBezTo>
                    <a:pt x="154826" y="110695"/>
                    <a:pt x="180088" y="62616"/>
                    <a:pt x="204128" y="14130"/>
                  </a:cubicBezTo>
                  <a:cubicBezTo>
                    <a:pt x="211055" y="5166"/>
                    <a:pt x="214722" y="684"/>
                    <a:pt x="220120" y="73"/>
                  </a:cubicBezTo>
                  <a:close/>
                </a:path>
              </a:pathLst>
            </a:custGeom>
            <a:solidFill>
              <a:schemeClr val="bg1"/>
            </a:solidFill>
            <a:ln w="4251" cap="flat">
              <a:noFill/>
              <a:prstDash val="solid"/>
              <a:miter/>
            </a:ln>
          </p:spPr>
          <p:txBody>
            <a:bodyPr wrap="square" rtlCol="0" anchor="ctr">
              <a:noAutofit/>
            </a:bodyPr>
            <a:lstStyle/>
            <a:p>
              <a:endParaRPr lang="en-US"/>
            </a:p>
          </p:txBody>
        </p:sp>
        <p:sp>
          <p:nvSpPr>
            <p:cNvPr id="150" name="Freeform: Shape 149">
              <a:extLst>
                <a:ext uri="{FF2B5EF4-FFF2-40B4-BE49-F238E27FC236}">
                  <a16:creationId xmlns:a16="http://schemas.microsoft.com/office/drawing/2014/main" id="{866CC901-A33C-4092-8164-A479F2B89BB3}"/>
                </a:ext>
              </a:extLst>
            </p:cNvPr>
            <p:cNvSpPr/>
            <p:nvPr/>
          </p:nvSpPr>
          <p:spPr>
            <a:xfrm>
              <a:off x="4863278" y="5024451"/>
              <a:ext cx="2453282" cy="1663969"/>
            </a:xfrm>
            <a:custGeom>
              <a:avLst/>
              <a:gdLst>
                <a:gd name="connsiteX0" fmla="*/ 532166 w 2453282"/>
                <a:gd name="connsiteY0" fmla="*/ 402375 h 1663969"/>
                <a:gd name="connsiteX1" fmla="*/ 574910 w 2453282"/>
                <a:gd name="connsiteY1" fmla="*/ 445291 h 1663969"/>
                <a:gd name="connsiteX2" fmla="*/ 561465 w 2453282"/>
                <a:gd name="connsiteY2" fmla="*/ 514150 h 1663969"/>
                <a:gd name="connsiteX3" fmla="*/ 489753 w 2453282"/>
                <a:gd name="connsiteY3" fmla="*/ 661646 h 1663969"/>
                <a:gd name="connsiteX4" fmla="*/ 455935 w 2453282"/>
                <a:gd name="connsiteY4" fmla="*/ 913450 h 1663969"/>
                <a:gd name="connsiteX5" fmla="*/ 455935 w 2453282"/>
                <a:gd name="connsiteY5" fmla="*/ 948898 h 1663969"/>
                <a:gd name="connsiteX6" fmla="*/ 565946 w 2453282"/>
                <a:gd name="connsiteY6" fmla="*/ 741914 h 1663969"/>
                <a:gd name="connsiteX7" fmla="*/ 622989 w 2453282"/>
                <a:gd name="connsiteY7" fmla="*/ 553672 h 1663969"/>
                <a:gd name="connsiteX8" fmla="*/ 653141 w 2453282"/>
                <a:gd name="connsiteY8" fmla="*/ 499074 h 1663969"/>
                <a:gd name="connsiteX9" fmla="*/ 711406 w 2453282"/>
                <a:gd name="connsiteY9" fmla="*/ 480739 h 1663969"/>
                <a:gd name="connsiteX10" fmla="*/ 736667 w 2453282"/>
                <a:gd name="connsiteY10" fmla="*/ 527595 h 1663969"/>
                <a:gd name="connsiteX11" fmla="*/ 718739 w 2453282"/>
                <a:gd name="connsiteY11" fmla="*/ 674277 h 1663969"/>
                <a:gd name="connsiteX12" fmla="*/ 650289 w 2453282"/>
                <a:gd name="connsiteY12" fmla="*/ 970899 h 1663969"/>
                <a:gd name="connsiteX13" fmla="*/ 595282 w 2453282"/>
                <a:gd name="connsiteY13" fmla="*/ 1278931 h 1663969"/>
                <a:gd name="connsiteX14" fmla="*/ 595282 w 2453282"/>
                <a:gd name="connsiteY14" fmla="*/ 1287080 h 1663969"/>
                <a:gd name="connsiteX15" fmla="*/ 602617 w 2453282"/>
                <a:gd name="connsiteY15" fmla="*/ 1276079 h 1663969"/>
                <a:gd name="connsiteX16" fmla="*/ 709776 w 2453282"/>
                <a:gd name="connsiteY16" fmla="*/ 1009607 h 1663969"/>
                <a:gd name="connsiteX17" fmla="*/ 828751 w 2453282"/>
                <a:gd name="connsiteY17" fmla="*/ 915487 h 1663969"/>
                <a:gd name="connsiteX18" fmla="*/ 880905 w 2453282"/>
                <a:gd name="connsiteY18" fmla="*/ 919154 h 1663969"/>
                <a:gd name="connsiteX19" fmla="*/ 891498 w 2453282"/>
                <a:gd name="connsiteY19" fmla="*/ 941971 h 1663969"/>
                <a:gd name="connsiteX20" fmla="*/ 774153 w 2453282"/>
                <a:gd name="connsiteY20" fmla="*/ 1252039 h 1663969"/>
                <a:gd name="connsiteX21" fmla="*/ 642954 w 2453282"/>
                <a:gd name="connsiteY21" fmla="*/ 1508732 h 1663969"/>
                <a:gd name="connsiteX22" fmla="*/ 585912 w 2453282"/>
                <a:gd name="connsiteY22" fmla="*/ 1573516 h 1663969"/>
                <a:gd name="connsiteX23" fmla="*/ 506052 w 2453282"/>
                <a:gd name="connsiteY23" fmla="*/ 1650524 h 1663969"/>
                <a:gd name="connsiteX24" fmla="*/ 484457 w 2453282"/>
                <a:gd name="connsiteY24" fmla="*/ 1663969 h 1663969"/>
                <a:gd name="connsiteX25" fmla="*/ 19557 w 2453282"/>
                <a:gd name="connsiteY25" fmla="*/ 1447207 h 1663969"/>
                <a:gd name="connsiteX26" fmla="*/ 0 w 2453282"/>
                <a:gd name="connsiteY26" fmla="*/ 1437428 h 1663969"/>
                <a:gd name="connsiteX27" fmla="*/ 13039 w 2453282"/>
                <a:gd name="connsiteY27" fmla="*/ 1040574 h 1663969"/>
                <a:gd name="connsiteX28" fmla="*/ 57450 w 2453282"/>
                <a:gd name="connsiteY28" fmla="*/ 669795 h 1663969"/>
                <a:gd name="connsiteX29" fmla="*/ 104714 w 2453282"/>
                <a:gd name="connsiteY29" fmla="*/ 560599 h 1663969"/>
                <a:gd name="connsiteX30" fmla="*/ 152793 w 2453282"/>
                <a:gd name="connsiteY30" fmla="*/ 532485 h 1663969"/>
                <a:gd name="connsiteX31" fmla="*/ 191909 w 2453282"/>
                <a:gd name="connsiteY31" fmla="*/ 583009 h 1663969"/>
                <a:gd name="connsiteX32" fmla="*/ 185389 w 2453282"/>
                <a:gd name="connsiteY32" fmla="*/ 651460 h 1663969"/>
                <a:gd name="connsiteX33" fmla="*/ 235913 w 2453282"/>
                <a:gd name="connsiteY33" fmla="*/ 574453 h 1663969"/>
                <a:gd name="connsiteX34" fmla="*/ 314551 w 2453282"/>
                <a:gd name="connsiteY34" fmla="*/ 476257 h 1663969"/>
                <a:gd name="connsiteX35" fmla="*/ 354888 w 2453282"/>
                <a:gd name="connsiteY35" fmla="*/ 445698 h 1663969"/>
                <a:gd name="connsiteX36" fmla="*/ 424154 w 2453282"/>
                <a:gd name="connsiteY36" fmla="*/ 491741 h 1663969"/>
                <a:gd name="connsiteX37" fmla="*/ 475900 w 2453282"/>
                <a:gd name="connsiteY37" fmla="*/ 431845 h 1663969"/>
                <a:gd name="connsiteX38" fmla="*/ 508496 w 2453282"/>
                <a:gd name="connsiteY38" fmla="*/ 408213 h 1663969"/>
                <a:gd name="connsiteX39" fmla="*/ 532166 w 2453282"/>
                <a:gd name="connsiteY39" fmla="*/ 402375 h 1663969"/>
                <a:gd name="connsiteX40" fmla="*/ 2040094 w 2453282"/>
                <a:gd name="connsiteY40" fmla="*/ 1578 h 1663969"/>
                <a:gd name="connsiteX41" fmla="*/ 2089803 w 2453282"/>
                <a:gd name="connsiteY41" fmla="*/ 22358 h 1663969"/>
                <a:gd name="connsiteX42" fmla="*/ 2134622 w 2453282"/>
                <a:gd name="connsiteY42" fmla="*/ 98959 h 1663969"/>
                <a:gd name="connsiteX43" fmla="*/ 2141957 w 2453282"/>
                <a:gd name="connsiteY43" fmla="*/ 116071 h 1663969"/>
                <a:gd name="connsiteX44" fmla="*/ 2172515 w 2453282"/>
                <a:gd name="connsiteY44" fmla="*/ 73697 h 1663969"/>
                <a:gd name="connsiteX45" fmla="*/ 2223854 w 2453282"/>
                <a:gd name="connsiteY45" fmla="*/ 90810 h 1663969"/>
                <a:gd name="connsiteX46" fmla="*/ 2273562 w 2453282"/>
                <a:gd name="connsiteY46" fmla="*/ 167002 h 1663969"/>
                <a:gd name="connsiteX47" fmla="*/ 2326530 w 2453282"/>
                <a:gd name="connsiteY47" fmla="*/ 307164 h 1663969"/>
                <a:gd name="connsiteX48" fmla="*/ 2333864 w 2453282"/>
                <a:gd name="connsiteY48" fmla="*/ 328352 h 1663969"/>
                <a:gd name="connsiteX49" fmla="*/ 2338346 w 2453282"/>
                <a:gd name="connsiteY49" fmla="*/ 282718 h 1663969"/>
                <a:gd name="connsiteX50" fmla="*/ 2350570 w 2453282"/>
                <a:gd name="connsiteY50" fmla="*/ 250937 h 1663969"/>
                <a:gd name="connsiteX51" fmla="*/ 2396611 w 2453282"/>
                <a:gd name="connsiteY51" fmla="*/ 222823 h 1663969"/>
                <a:gd name="connsiteX52" fmla="*/ 2432874 w 2453282"/>
                <a:gd name="connsiteY52" fmla="*/ 257049 h 1663969"/>
                <a:gd name="connsiteX53" fmla="*/ 2453247 w 2453282"/>
                <a:gd name="connsiteY53" fmla="*/ 394766 h 1663969"/>
                <a:gd name="connsiteX54" fmla="*/ 2414132 w 2453282"/>
                <a:gd name="connsiteY54" fmla="*/ 698723 h 1663969"/>
                <a:gd name="connsiteX55" fmla="*/ 2327346 w 2453282"/>
                <a:gd name="connsiteY55" fmla="*/ 1097208 h 1663969"/>
                <a:gd name="connsiteX56" fmla="*/ 2326123 w 2453282"/>
                <a:gd name="connsiteY56" fmla="*/ 1107393 h 1663969"/>
                <a:gd name="connsiteX57" fmla="*/ 2176590 w 2453282"/>
                <a:gd name="connsiteY57" fmla="*/ 1159140 h 1663969"/>
                <a:gd name="connsiteX58" fmla="*/ 1839222 w 2453282"/>
                <a:gd name="connsiteY58" fmla="*/ 1271596 h 1663969"/>
                <a:gd name="connsiteX59" fmla="*/ 1813146 w 2453282"/>
                <a:gd name="connsiteY59" fmla="*/ 1276892 h 1663969"/>
                <a:gd name="connsiteX60" fmla="*/ 1672983 w 2453282"/>
                <a:gd name="connsiteY60" fmla="*/ 1034868 h 1663969"/>
                <a:gd name="connsiteX61" fmla="*/ 1617570 w 2453282"/>
                <a:gd name="connsiteY61" fmla="*/ 796918 h 1663969"/>
                <a:gd name="connsiteX62" fmla="*/ 1597198 w 2453282"/>
                <a:gd name="connsiteY62" fmla="*/ 527187 h 1663969"/>
                <a:gd name="connsiteX63" fmla="*/ 1579270 w 2453282"/>
                <a:gd name="connsiteY63" fmla="*/ 442031 h 1663969"/>
                <a:gd name="connsiteX64" fmla="*/ 1598013 w 2453282"/>
                <a:gd name="connsiteY64" fmla="*/ 416768 h 1663969"/>
                <a:gd name="connsiteX65" fmla="*/ 1695801 w 2453282"/>
                <a:gd name="connsiteY65" fmla="*/ 466478 h 1663969"/>
                <a:gd name="connsiteX66" fmla="*/ 1752029 w 2453282"/>
                <a:gd name="connsiteY66" fmla="*/ 612344 h 1663969"/>
                <a:gd name="connsiteX67" fmla="*/ 1772808 w 2453282"/>
                <a:gd name="connsiteY67" fmla="*/ 812401 h 1663969"/>
                <a:gd name="connsiteX68" fmla="*/ 1777290 w 2453282"/>
                <a:gd name="connsiteY68" fmla="*/ 842145 h 1663969"/>
                <a:gd name="connsiteX69" fmla="*/ 1787883 w 2453282"/>
                <a:gd name="connsiteY69" fmla="*/ 761878 h 1663969"/>
                <a:gd name="connsiteX70" fmla="*/ 1809886 w 2453282"/>
                <a:gd name="connsiteY70" fmla="*/ 251751 h 1663969"/>
                <a:gd name="connsiteX71" fmla="*/ 1824962 w 2453282"/>
                <a:gd name="connsiteY71" fmla="*/ 92032 h 1663969"/>
                <a:gd name="connsiteX72" fmla="*/ 1834741 w 2453282"/>
                <a:gd name="connsiteY72" fmla="*/ 61066 h 1663969"/>
                <a:gd name="connsiteX73" fmla="*/ 1906859 w 2453282"/>
                <a:gd name="connsiteY73" fmla="*/ 50065 h 1663969"/>
                <a:gd name="connsiteX74" fmla="*/ 1934972 w 2453282"/>
                <a:gd name="connsiteY74" fmla="*/ 135222 h 1663969"/>
                <a:gd name="connsiteX75" fmla="*/ 1943529 w 2453282"/>
                <a:gd name="connsiteY75" fmla="*/ 336501 h 1663969"/>
                <a:gd name="connsiteX76" fmla="*/ 1996905 w 2453282"/>
                <a:gd name="connsiteY76" fmla="*/ 549597 h 1663969"/>
                <a:gd name="connsiteX77" fmla="*/ 2040094 w 2453282"/>
                <a:gd name="connsiteY77" fmla="*/ 305942 h 1663969"/>
                <a:gd name="connsiteX78" fmla="*/ 2006683 w 2453282"/>
                <a:gd name="connsiteY78" fmla="*/ 122183 h 1663969"/>
                <a:gd name="connsiteX79" fmla="*/ 2003424 w 2453282"/>
                <a:gd name="connsiteY79" fmla="*/ 43953 h 1663969"/>
                <a:gd name="connsiteX80" fmla="*/ 2040094 w 2453282"/>
                <a:gd name="connsiteY80" fmla="*/ 1578 h 166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53282" h="1663969">
                  <a:moveTo>
                    <a:pt x="532166" y="402375"/>
                  </a:moveTo>
                  <a:cubicBezTo>
                    <a:pt x="554436" y="402126"/>
                    <a:pt x="571549" y="418093"/>
                    <a:pt x="574910" y="445291"/>
                  </a:cubicBezTo>
                  <a:cubicBezTo>
                    <a:pt x="577762" y="469738"/>
                    <a:pt x="571650" y="492555"/>
                    <a:pt x="561465" y="514150"/>
                  </a:cubicBezTo>
                  <a:cubicBezTo>
                    <a:pt x="537833" y="563451"/>
                    <a:pt x="512164" y="611938"/>
                    <a:pt x="489753" y="661646"/>
                  </a:cubicBezTo>
                  <a:cubicBezTo>
                    <a:pt x="454305" y="741914"/>
                    <a:pt x="453898" y="827478"/>
                    <a:pt x="455935" y="913450"/>
                  </a:cubicBezTo>
                  <a:cubicBezTo>
                    <a:pt x="456342" y="923228"/>
                    <a:pt x="455935" y="933414"/>
                    <a:pt x="455935" y="948898"/>
                  </a:cubicBezTo>
                  <a:cubicBezTo>
                    <a:pt x="503606" y="881261"/>
                    <a:pt x="542722" y="815662"/>
                    <a:pt x="565946" y="741914"/>
                  </a:cubicBezTo>
                  <a:cubicBezTo>
                    <a:pt x="585504" y="679166"/>
                    <a:pt x="603840" y="616419"/>
                    <a:pt x="622989" y="553672"/>
                  </a:cubicBezTo>
                  <a:cubicBezTo>
                    <a:pt x="629101" y="533707"/>
                    <a:pt x="638065" y="514557"/>
                    <a:pt x="653141" y="499074"/>
                  </a:cubicBezTo>
                  <a:cubicBezTo>
                    <a:pt x="669031" y="482369"/>
                    <a:pt x="688181" y="472590"/>
                    <a:pt x="711406" y="480739"/>
                  </a:cubicBezTo>
                  <a:cubicBezTo>
                    <a:pt x="733001" y="488481"/>
                    <a:pt x="735445" y="508853"/>
                    <a:pt x="736667" y="527595"/>
                  </a:cubicBezTo>
                  <a:cubicBezTo>
                    <a:pt x="740334" y="577304"/>
                    <a:pt x="729741" y="626198"/>
                    <a:pt x="718739" y="674277"/>
                  </a:cubicBezTo>
                  <a:cubicBezTo>
                    <a:pt x="696330" y="773287"/>
                    <a:pt x="671069" y="871482"/>
                    <a:pt x="650289" y="970899"/>
                  </a:cubicBezTo>
                  <a:cubicBezTo>
                    <a:pt x="629101" y="1072762"/>
                    <a:pt x="611173" y="1175846"/>
                    <a:pt x="595282" y="1278931"/>
                  </a:cubicBezTo>
                  <a:cubicBezTo>
                    <a:pt x="594876" y="1281375"/>
                    <a:pt x="595282" y="1284227"/>
                    <a:pt x="595282" y="1287080"/>
                  </a:cubicBezTo>
                  <a:cubicBezTo>
                    <a:pt x="601802" y="1285857"/>
                    <a:pt x="601394" y="1280560"/>
                    <a:pt x="602617" y="1276079"/>
                  </a:cubicBezTo>
                  <a:cubicBezTo>
                    <a:pt x="633583" y="1185217"/>
                    <a:pt x="660474" y="1092727"/>
                    <a:pt x="709776" y="1009607"/>
                  </a:cubicBezTo>
                  <a:cubicBezTo>
                    <a:pt x="737075" y="963566"/>
                    <a:pt x="772930" y="926895"/>
                    <a:pt x="828751" y="915487"/>
                  </a:cubicBezTo>
                  <a:cubicBezTo>
                    <a:pt x="846678" y="911819"/>
                    <a:pt x="864199" y="913857"/>
                    <a:pt x="880905" y="919154"/>
                  </a:cubicBezTo>
                  <a:cubicBezTo>
                    <a:pt x="891090" y="922414"/>
                    <a:pt x="899240" y="928524"/>
                    <a:pt x="891498" y="941971"/>
                  </a:cubicBezTo>
                  <a:cubicBezTo>
                    <a:pt x="834048" y="1038536"/>
                    <a:pt x="810009" y="1147732"/>
                    <a:pt x="774153" y="1252039"/>
                  </a:cubicBezTo>
                  <a:cubicBezTo>
                    <a:pt x="742779" y="1344123"/>
                    <a:pt x="704886" y="1432539"/>
                    <a:pt x="642954" y="1508732"/>
                  </a:cubicBezTo>
                  <a:cubicBezTo>
                    <a:pt x="623804" y="1530327"/>
                    <a:pt x="605061" y="1551921"/>
                    <a:pt x="585912" y="1573516"/>
                  </a:cubicBezTo>
                  <a:cubicBezTo>
                    <a:pt x="559427" y="1599185"/>
                    <a:pt x="532536" y="1625261"/>
                    <a:pt x="506052" y="1650524"/>
                  </a:cubicBezTo>
                  <a:cubicBezTo>
                    <a:pt x="499940" y="1656636"/>
                    <a:pt x="494236" y="1663969"/>
                    <a:pt x="484457" y="1663969"/>
                  </a:cubicBezTo>
                  <a:cubicBezTo>
                    <a:pt x="329626" y="1591851"/>
                    <a:pt x="174388" y="1519733"/>
                    <a:pt x="19557" y="1447207"/>
                  </a:cubicBezTo>
                  <a:cubicBezTo>
                    <a:pt x="13446" y="1443947"/>
                    <a:pt x="6520" y="1440688"/>
                    <a:pt x="0" y="1437428"/>
                  </a:cubicBezTo>
                  <a:cubicBezTo>
                    <a:pt x="3260" y="1305007"/>
                    <a:pt x="4889" y="1172994"/>
                    <a:pt x="13039" y="1040574"/>
                  </a:cubicBezTo>
                  <a:cubicBezTo>
                    <a:pt x="20780" y="916302"/>
                    <a:pt x="26077" y="791215"/>
                    <a:pt x="57450" y="669795"/>
                  </a:cubicBezTo>
                  <a:cubicBezTo>
                    <a:pt x="67229" y="631087"/>
                    <a:pt x="81083" y="593602"/>
                    <a:pt x="104714" y="560599"/>
                  </a:cubicBezTo>
                  <a:cubicBezTo>
                    <a:pt x="116530" y="543894"/>
                    <a:pt x="130384" y="529633"/>
                    <a:pt x="152793" y="532485"/>
                  </a:cubicBezTo>
                  <a:cubicBezTo>
                    <a:pt x="169092" y="534522"/>
                    <a:pt x="188649" y="561006"/>
                    <a:pt x="191909" y="583009"/>
                  </a:cubicBezTo>
                  <a:cubicBezTo>
                    <a:pt x="195168" y="606233"/>
                    <a:pt x="190686" y="628643"/>
                    <a:pt x="185389" y="651460"/>
                  </a:cubicBezTo>
                  <a:cubicBezTo>
                    <a:pt x="202094" y="625791"/>
                    <a:pt x="218800" y="599714"/>
                    <a:pt x="235913" y="574453"/>
                  </a:cubicBezTo>
                  <a:cubicBezTo>
                    <a:pt x="259545" y="539411"/>
                    <a:pt x="284400" y="506001"/>
                    <a:pt x="314551" y="476257"/>
                  </a:cubicBezTo>
                  <a:cubicBezTo>
                    <a:pt x="326774" y="464034"/>
                    <a:pt x="340220" y="453847"/>
                    <a:pt x="354888" y="445698"/>
                  </a:cubicBezTo>
                  <a:cubicBezTo>
                    <a:pt x="394004" y="424918"/>
                    <a:pt x="425784" y="445291"/>
                    <a:pt x="424154" y="491741"/>
                  </a:cubicBezTo>
                  <a:cubicBezTo>
                    <a:pt x="442489" y="470961"/>
                    <a:pt x="456750" y="449366"/>
                    <a:pt x="475900" y="431845"/>
                  </a:cubicBezTo>
                  <a:cubicBezTo>
                    <a:pt x="486086" y="422881"/>
                    <a:pt x="496273" y="413917"/>
                    <a:pt x="508496" y="408213"/>
                  </a:cubicBezTo>
                  <a:cubicBezTo>
                    <a:pt x="516747" y="404343"/>
                    <a:pt x="524743" y="402458"/>
                    <a:pt x="532166" y="402375"/>
                  </a:cubicBezTo>
                  <a:close/>
                  <a:moveTo>
                    <a:pt x="2040094" y="1578"/>
                  </a:moveTo>
                  <a:cubicBezTo>
                    <a:pt x="2061282" y="-4533"/>
                    <a:pt x="2076358" y="8098"/>
                    <a:pt x="2089803" y="22358"/>
                  </a:cubicBezTo>
                  <a:cubicBezTo>
                    <a:pt x="2110175" y="44768"/>
                    <a:pt x="2121991" y="72067"/>
                    <a:pt x="2134622" y="98959"/>
                  </a:cubicBezTo>
                  <a:cubicBezTo>
                    <a:pt x="2136659" y="103440"/>
                    <a:pt x="2138696" y="108330"/>
                    <a:pt x="2141957" y="116071"/>
                  </a:cubicBezTo>
                  <a:cubicBezTo>
                    <a:pt x="2143994" y="93662"/>
                    <a:pt x="2154179" y="79401"/>
                    <a:pt x="2172515" y="73697"/>
                  </a:cubicBezTo>
                  <a:cubicBezTo>
                    <a:pt x="2192887" y="67993"/>
                    <a:pt x="2209593" y="76142"/>
                    <a:pt x="2223854" y="90810"/>
                  </a:cubicBezTo>
                  <a:cubicBezTo>
                    <a:pt x="2245855" y="112811"/>
                    <a:pt x="2260524" y="139296"/>
                    <a:pt x="2273562" y="167002"/>
                  </a:cubicBezTo>
                  <a:cubicBezTo>
                    <a:pt x="2294750" y="212230"/>
                    <a:pt x="2311047" y="259494"/>
                    <a:pt x="2326530" y="307164"/>
                  </a:cubicBezTo>
                  <a:cubicBezTo>
                    <a:pt x="2328567" y="313276"/>
                    <a:pt x="2330605" y="319388"/>
                    <a:pt x="2333864" y="328352"/>
                  </a:cubicBezTo>
                  <a:cubicBezTo>
                    <a:pt x="2335494" y="310831"/>
                    <a:pt x="2336717" y="296571"/>
                    <a:pt x="2338346" y="282718"/>
                  </a:cubicBezTo>
                  <a:cubicBezTo>
                    <a:pt x="2339976" y="271310"/>
                    <a:pt x="2343643" y="260308"/>
                    <a:pt x="2350570" y="250937"/>
                  </a:cubicBezTo>
                  <a:cubicBezTo>
                    <a:pt x="2361978" y="235046"/>
                    <a:pt x="2376239" y="221193"/>
                    <a:pt x="2396611" y="222823"/>
                  </a:cubicBezTo>
                  <a:cubicBezTo>
                    <a:pt x="2416577" y="224046"/>
                    <a:pt x="2425948" y="240343"/>
                    <a:pt x="2432874" y="257049"/>
                  </a:cubicBezTo>
                  <a:cubicBezTo>
                    <a:pt x="2450802" y="301460"/>
                    <a:pt x="2453654" y="347910"/>
                    <a:pt x="2453247" y="394766"/>
                  </a:cubicBezTo>
                  <a:cubicBezTo>
                    <a:pt x="2451617" y="497443"/>
                    <a:pt x="2432874" y="598083"/>
                    <a:pt x="2414132" y="698723"/>
                  </a:cubicBezTo>
                  <a:cubicBezTo>
                    <a:pt x="2389278" y="832366"/>
                    <a:pt x="2359126" y="965195"/>
                    <a:pt x="2327346" y="1097208"/>
                  </a:cubicBezTo>
                  <a:cubicBezTo>
                    <a:pt x="2326530" y="1100467"/>
                    <a:pt x="2326530" y="1104135"/>
                    <a:pt x="2326123" y="1107393"/>
                  </a:cubicBezTo>
                  <a:cubicBezTo>
                    <a:pt x="2276414" y="1124507"/>
                    <a:pt x="2226706" y="1142434"/>
                    <a:pt x="2176590" y="1159140"/>
                  </a:cubicBezTo>
                  <a:cubicBezTo>
                    <a:pt x="2064134" y="1197032"/>
                    <a:pt x="1951678" y="1234517"/>
                    <a:pt x="1839222" y="1271596"/>
                  </a:cubicBezTo>
                  <a:cubicBezTo>
                    <a:pt x="1831074" y="1275263"/>
                    <a:pt x="1822924" y="1282189"/>
                    <a:pt x="1813146" y="1276892"/>
                  </a:cubicBezTo>
                  <a:cubicBezTo>
                    <a:pt x="1763030" y="1198255"/>
                    <a:pt x="1711283" y="1120432"/>
                    <a:pt x="1672983" y="1034868"/>
                  </a:cubicBezTo>
                  <a:cubicBezTo>
                    <a:pt x="1639165" y="959083"/>
                    <a:pt x="1623682" y="879223"/>
                    <a:pt x="1617570" y="796918"/>
                  </a:cubicBezTo>
                  <a:cubicBezTo>
                    <a:pt x="1611051" y="706872"/>
                    <a:pt x="1605347" y="616826"/>
                    <a:pt x="1597198" y="527187"/>
                  </a:cubicBezTo>
                  <a:cubicBezTo>
                    <a:pt x="1594754" y="498259"/>
                    <a:pt x="1585790" y="470144"/>
                    <a:pt x="1579270" y="442031"/>
                  </a:cubicBezTo>
                  <a:cubicBezTo>
                    <a:pt x="1574789" y="422880"/>
                    <a:pt x="1578048" y="416768"/>
                    <a:pt x="1598013" y="416768"/>
                  </a:cubicBezTo>
                  <a:cubicBezTo>
                    <a:pt x="1639165" y="416768"/>
                    <a:pt x="1670539" y="435919"/>
                    <a:pt x="1695801" y="466478"/>
                  </a:cubicBezTo>
                  <a:cubicBezTo>
                    <a:pt x="1730841" y="508852"/>
                    <a:pt x="1742250" y="560191"/>
                    <a:pt x="1752029" y="612344"/>
                  </a:cubicBezTo>
                  <a:cubicBezTo>
                    <a:pt x="1763844" y="678351"/>
                    <a:pt x="1768734" y="745580"/>
                    <a:pt x="1772808" y="812401"/>
                  </a:cubicBezTo>
                  <a:cubicBezTo>
                    <a:pt x="1773623" y="822587"/>
                    <a:pt x="1774846" y="832366"/>
                    <a:pt x="1777290" y="842145"/>
                  </a:cubicBezTo>
                  <a:cubicBezTo>
                    <a:pt x="1785031" y="816068"/>
                    <a:pt x="1785847" y="788769"/>
                    <a:pt x="1787883" y="761878"/>
                  </a:cubicBezTo>
                  <a:cubicBezTo>
                    <a:pt x="1802552" y="591972"/>
                    <a:pt x="1809886" y="422066"/>
                    <a:pt x="1809886" y="251751"/>
                  </a:cubicBezTo>
                  <a:cubicBezTo>
                    <a:pt x="1809886" y="198376"/>
                    <a:pt x="1811923" y="144593"/>
                    <a:pt x="1824962" y="92032"/>
                  </a:cubicBezTo>
                  <a:cubicBezTo>
                    <a:pt x="1827406" y="81438"/>
                    <a:pt x="1830258" y="70845"/>
                    <a:pt x="1834741" y="61066"/>
                  </a:cubicBezTo>
                  <a:cubicBezTo>
                    <a:pt x="1850223" y="28063"/>
                    <a:pt x="1881190" y="23173"/>
                    <a:pt x="1906859" y="50065"/>
                  </a:cubicBezTo>
                  <a:cubicBezTo>
                    <a:pt x="1929269" y="73697"/>
                    <a:pt x="1933343" y="104663"/>
                    <a:pt x="1934972" y="135222"/>
                  </a:cubicBezTo>
                  <a:cubicBezTo>
                    <a:pt x="1938639" y="202043"/>
                    <a:pt x="1939455" y="269272"/>
                    <a:pt x="1943529" y="336501"/>
                  </a:cubicBezTo>
                  <a:cubicBezTo>
                    <a:pt x="1948011" y="409027"/>
                    <a:pt x="1969606" y="477886"/>
                    <a:pt x="1996905" y="549597"/>
                  </a:cubicBezTo>
                  <a:cubicBezTo>
                    <a:pt x="2020945" y="466885"/>
                    <a:pt x="2043762" y="388654"/>
                    <a:pt x="2040094" y="305942"/>
                  </a:cubicBezTo>
                  <a:cubicBezTo>
                    <a:pt x="2037242" y="243195"/>
                    <a:pt x="2019314" y="183300"/>
                    <a:pt x="2006683" y="122183"/>
                  </a:cubicBezTo>
                  <a:cubicBezTo>
                    <a:pt x="2001387" y="96106"/>
                    <a:pt x="1996090" y="70437"/>
                    <a:pt x="2003424" y="43953"/>
                  </a:cubicBezTo>
                  <a:cubicBezTo>
                    <a:pt x="2009128" y="23581"/>
                    <a:pt x="2019314" y="7690"/>
                    <a:pt x="2040094" y="1578"/>
                  </a:cubicBezTo>
                  <a:close/>
                </a:path>
              </a:pathLst>
            </a:custGeom>
            <a:solidFill>
              <a:srgbClr val="FDCA93"/>
            </a:solidFill>
            <a:ln w="4251"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02860020-9FEC-4C25-AE77-628D6C546A62}"/>
                </a:ext>
              </a:extLst>
            </p:cNvPr>
            <p:cNvSpPr/>
            <p:nvPr/>
          </p:nvSpPr>
          <p:spPr>
            <a:xfrm>
              <a:off x="4805835" y="3545770"/>
              <a:ext cx="2650044" cy="1059772"/>
            </a:xfrm>
            <a:custGeom>
              <a:avLst/>
              <a:gdLst>
                <a:gd name="connsiteX0" fmla="*/ 2748080 w 2769805"/>
                <a:gd name="connsiteY0" fmla="*/ 0 h 1107666"/>
                <a:gd name="connsiteX1" fmla="*/ 2769374 w 2769805"/>
                <a:gd name="connsiteY1" fmla="*/ 22571 h 1107666"/>
                <a:gd name="connsiteX2" fmla="*/ 2667167 w 2769805"/>
                <a:gd name="connsiteY2" fmla="*/ 1082541 h 1107666"/>
                <a:gd name="connsiteX3" fmla="*/ 2647577 w 2769805"/>
                <a:gd name="connsiteY3" fmla="*/ 1101279 h 1107666"/>
                <a:gd name="connsiteX4" fmla="*/ 135843 w 2769805"/>
                <a:gd name="connsiteY4" fmla="*/ 1107667 h 1107666"/>
                <a:gd name="connsiteX5" fmla="*/ 110717 w 2769805"/>
                <a:gd name="connsiteY5" fmla="*/ 1085096 h 1107666"/>
                <a:gd name="connsiteX6" fmla="*/ 5529 w 2769805"/>
                <a:gd name="connsiteY6" fmla="*/ 48974 h 1107666"/>
                <a:gd name="connsiteX7" fmla="*/ 3826 w 2769805"/>
                <a:gd name="connsiteY7" fmla="*/ 11072 h 1107666"/>
                <a:gd name="connsiteX8" fmla="*/ 43005 w 2769805"/>
                <a:gd name="connsiteY8" fmla="*/ 8091 h 1107666"/>
                <a:gd name="connsiteX9" fmla="*/ 2748080 w 2769805"/>
                <a:gd name="connsiteY9" fmla="*/ 0 h 110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805" h="1107666">
                  <a:moveTo>
                    <a:pt x="2748080" y="0"/>
                  </a:moveTo>
                  <a:cubicBezTo>
                    <a:pt x="2765966" y="0"/>
                    <a:pt x="2771503" y="2129"/>
                    <a:pt x="2769374" y="22571"/>
                  </a:cubicBezTo>
                  <a:cubicBezTo>
                    <a:pt x="2758301" y="121797"/>
                    <a:pt x="2671851" y="1019088"/>
                    <a:pt x="2667167" y="1082541"/>
                  </a:cubicBezTo>
                  <a:cubicBezTo>
                    <a:pt x="2665889" y="1097446"/>
                    <a:pt x="2662056" y="1101279"/>
                    <a:pt x="2647577" y="1101279"/>
                  </a:cubicBezTo>
                  <a:cubicBezTo>
                    <a:pt x="2514282" y="1101279"/>
                    <a:pt x="256362" y="1106815"/>
                    <a:pt x="135843" y="1107667"/>
                  </a:cubicBezTo>
                  <a:cubicBezTo>
                    <a:pt x="118382" y="1107667"/>
                    <a:pt x="112420" y="1104260"/>
                    <a:pt x="110717" y="1085096"/>
                  </a:cubicBezTo>
                  <a:cubicBezTo>
                    <a:pt x="103051" y="994814"/>
                    <a:pt x="14046" y="140109"/>
                    <a:pt x="5529" y="48974"/>
                  </a:cubicBezTo>
                  <a:cubicBezTo>
                    <a:pt x="4251" y="36198"/>
                    <a:pt x="-5118" y="18738"/>
                    <a:pt x="3826" y="11072"/>
                  </a:cubicBezTo>
                  <a:cubicBezTo>
                    <a:pt x="11917" y="4259"/>
                    <a:pt x="29377" y="8517"/>
                    <a:pt x="43005" y="8091"/>
                  </a:cubicBezTo>
                  <a:cubicBezTo>
                    <a:pt x="111569" y="8091"/>
                    <a:pt x="2492563" y="1703"/>
                    <a:pt x="2748080" y="0"/>
                  </a:cubicBezTo>
                  <a:close/>
                </a:path>
              </a:pathLst>
            </a:custGeom>
            <a:solidFill>
              <a:schemeClr val="accent4"/>
            </a:solidFill>
            <a:ln w="4251"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A39B69A-AA93-4C98-9D36-F4F9C82371C0}"/>
                </a:ext>
              </a:extLst>
            </p:cNvPr>
            <p:cNvSpPr/>
            <p:nvPr/>
          </p:nvSpPr>
          <p:spPr>
            <a:xfrm>
              <a:off x="5816361" y="3545771"/>
              <a:ext cx="1639520" cy="1056893"/>
            </a:xfrm>
            <a:custGeom>
              <a:avLst/>
              <a:gdLst>
                <a:gd name="connsiteX0" fmla="*/ 1492947 w 1513733"/>
                <a:gd name="connsiteY0" fmla="*/ 0 h 1056893"/>
                <a:gd name="connsiteX1" fmla="*/ 1513321 w 1513733"/>
                <a:gd name="connsiteY1" fmla="*/ 21595 h 1056893"/>
                <a:gd name="connsiteX2" fmla="*/ 1415533 w 1513733"/>
                <a:gd name="connsiteY2" fmla="*/ 1035734 h 1056893"/>
                <a:gd name="connsiteX3" fmla="*/ 1396790 w 1513733"/>
                <a:gd name="connsiteY3" fmla="*/ 1053661 h 1056893"/>
                <a:gd name="connsiteX4" fmla="*/ 190641 w 1513733"/>
                <a:gd name="connsiteY4" fmla="*/ 1056412 h 1056893"/>
                <a:gd name="connsiteX5" fmla="*/ 0 w 1513733"/>
                <a:gd name="connsiteY5" fmla="*/ 1056893 h 1056893"/>
                <a:gd name="connsiteX6" fmla="*/ 938674 w 1513733"/>
                <a:gd name="connsiteY6" fmla="*/ 2073 h 1056893"/>
                <a:gd name="connsiteX7" fmla="*/ 994644 w 1513733"/>
                <a:gd name="connsiteY7" fmla="*/ 1897 h 1056893"/>
                <a:gd name="connsiteX8" fmla="*/ 1492947 w 1513733"/>
                <a:gd name="connsiteY8" fmla="*/ 0 h 105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733" h="1056893">
                  <a:moveTo>
                    <a:pt x="1492947" y="0"/>
                  </a:moveTo>
                  <a:cubicBezTo>
                    <a:pt x="1510060" y="0"/>
                    <a:pt x="1515358" y="2037"/>
                    <a:pt x="1513321" y="21595"/>
                  </a:cubicBezTo>
                  <a:cubicBezTo>
                    <a:pt x="1502727" y="116531"/>
                    <a:pt x="1420014" y="975024"/>
                    <a:pt x="1415533" y="1035734"/>
                  </a:cubicBezTo>
                  <a:cubicBezTo>
                    <a:pt x="1414310" y="1049994"/>
                    <a:pt x="1410643" y="1053661"/>
                    <a:pt x="1396790" y="1053661"/>
                  </a:cubicBezTo>
                  <a:cubicBezTo>
                    <a:pt x="1333024" y="1053661"/>
                    <a:pt x="761068" y="1054986"/>
                    <a:pt x="190641" y="1056412"/>
                  </a:cubicBezTo>
                  <a:lnTo>
                    <a:pt x="0" y="1056893"/>
                  </a:lnTo>
                  <a:lnTo>
                    <a:pt x="938674" y="2073"/>
                  </a:lnTo>
                  <a:lnTo>
                    <a:pt x="994644" y="1897"/>
                  </a:lnTo>
                  <a:cubicBezTo>
                    <a:pt x="1243615" y="1095"/>
                    <a:pt x="1431830" y="407"/>
                    <a:pt x="1492947" y="0"/>
                  </a:cubicBezTo>
                  <a:close/>
                </a:path>
              </a:pathLst>
            </a:custGeom>
            <a:solidFill>
              <a:schemeClr val="accent4">
                <a:lumMod val="75000"/>
              </a:schemeClr>
            </a:solidFill>
            <a:ln w="4251" cap="flat">
              <a:noFill/>
              <a:prstDash val="solid"/>
              <a:miter/>
            </a:ln>
          </p:spPr>
          <p:txBody>
            <a:bodyPr wrap="square" rtlCol="0" anchor="ctr">
              <a:noAutofit/>
            </a:bodyPr>
            <a:lstStyle/>
            <a:p>
              <a:endParaRPr lang="en-US"/>
            </a:p>
          </p:txBody>
        </p:sp>
      </p:grpSp>
      <p:grpSp>
        <p:nvGrpSpPr>
          <p:cNvPr id="159" name="Group 158">
            <a:extLst>
              <a:ext uri="{FF2B5EF4-FFF2-40B4-BE49-F238E27FC236}">
                <a16:creationId xmlns:a16="http://schemas.microsoft.com/office/drawing/2014/main" id="{0CC2B3B7-6851-43AA-8ED3-77A509DBACEC}"/>
              </a:ext>
            </a:extLst>
          </p:cNvPr>
          <p:cNvGrpSpPr/>
          <p:nvPr/>
        </p:nvGrpSpPr>
        <p:grpSpPr>
          <a:xfrm rot="900000">
            <a:off x="8649415" y="5589697"/>
            <a:ext cx="613650" cy="832227"/>
            <a:chOff x="4524375" y="1300163"/>
            <a:chExt cx="2665364" cy="3614738"/>
          </a:xfrm>
        </p:grpSpPr>
        <p:grpSp>
          <p:nvGrpSpPr>
            <p:cNvPr id="160" name="Group 159">
              <a:extLst>
                <a:ext uri="{FF2B5EF4-FFF2-40B4-BE49-F238E27FC236}">
                  <a16:creationId xmlns:a16="http://schemas.microsoft.com/office/drawing/2014/main" id="{3932AAC9-8C8D-4A39-B7D2-1E4ABA2ADE12}"/>
                </a:ext>
              </a:extLst>
            </p:cNvPr>
            <p:cNvGrpSpPr/>
            <p:nvPr/>
          </p:nvGrpSpPr>
          <p:grpSpPr>
            <a:xfrm>
              <a:off x="4524375" y="1300163"/>
              <a:ext cx="2665364" cy="3614738"/>
              <a:chOff x="4524375" y="1300162"/>
              <a:chExt cx="3139440" cy="4257675"/>
            </a:xfrm>
          </p:grpSpPr>
          <p:sp>
            <p:nvSpPr>
              <p:cNvPr id="192" name="Freeform: Shape 191">
                <a:extLst>
                  <a:ext uri="{FF2B5EF4-FFF2-40B4-BE49-F238E27FC236}">
                    <a16:creationId xmlns:a16="http://schemas.microsoft.com/office/drawing/2014/main" id="{E51D638D-D2B9-488B-A4DD-5C9C4EB30257}"/>
                  </a:ext>
                </a:extLst>
              </p:cNvPr>
              <p:cNvSpPr/>
              <p:nvPr/>
            </p:nvSpPr>
            <p:spPr>
              <a:xfrm>
                <a:off x="4524375" y="1300162"/>
                <a:ext cx="3139440" cy="4257675"/>
              </a:xfrm>
              <a:custGeom>
                <a:avLst/>
                <a:gdLst>
                  <a:gd name="connsiteX0" fmla="*/ 2950845 w 3139440"/>
                  <a:gd name="connsiteY0" fmla="*/ 4257675 h 4257675"/>
                  <a:gd name="connsiteX1" fmla="*/ 187643 w 3139440"/>
                  <a:gd name="connsiteY1" fmla="*/ 4257675 h 4257675"/>
                  <a:gd name="connsiteX2" fmla="*/ 0 w 3139440"/>
                  <a:gd name="connsiteY2" fmla="*/ 4070033 h 4257675"/>
                  <a:gd name="connsiteX3" fmla="*/ 0 w 3139440"/>
                  <a:gd name="connsiteY3" fmla="*/ 187643 h 4257675"/>
                  <a:gd name="connsiteX4" fmla="*/ 187643 w 3139440"/>
                  <a:gd name="connsiteY4" fmla="*/ 0 h 4257675"/>
                  <a:gd name="connsiteX5" fmla="*/ 2951798 w 3139440"/>
                  <a:gd name="connsiteY5" fmla="*/ 0 h 4257675"/>
                  <a:gd name="connsiteX6" fmla="*/ 3139440 w 3139440"/>
                  <a:gd name="connsiteY6" fmla="*/ 187643 h 4257675"/>
                  <a:gd name="connsiteX7" fmla="*/ 3139440 w 3139440"/>
                  <a:gd name="connsiteY7" fmla="*/ 4070033 h 4257675"/>
                  <a:gd name="connsiteX8" fmla="*/ 2950845 w 3139440"/>
                  <a:gd name="connsiteY8" fmla="*/ 4257675 h 425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40" h="4257675">
                    <a:moveTo>
                      <a:pt x="2950845" y="4257675"/>
                    </a:moveTo>
                    <a:lnTo>
                      <a:pt x="187643" y="4257675"/>
                    </a:lnTo>
                    <a:cubicBezTo>
                      <a:pt x="84773" y="4257675"/>
                      <a:pt x="0" y="4172903"/>
                      <a:pt x="0" y="4070033"/>
                    </a:cubicBezTo>
                    <a:lnTo>
                      <a:pt x="0" y="187643"/>
                    </a:lnTo>
                    <a:cubicBezTo>
                      <a:pt x="0" y="84773"/>
                      <a:pt x="84773" y="0"/>
                      <a:pt x="187643" y="0"/>
                    </a:cubicBezTo>
                    <a:lnTo>
                      <a:pt x="2951798" y="0"/>
                    </a:lnTo>
                    <a:cubicBezTo>
                      <a:pt x="3054668" y="0"/>
                      <a:pt x="3139440" y="84773"/>
                      <a:pt x="3139440" y="187643"/>
                    </a:cubicBezTo>
                    <a:lnTo>
                      <a:pt x="3139440" y="4070033"/>
                    </a:lnTo>
                    <a:cubicBezTo>
                      <a:pt x="3138488" y="4172903"/>
                      <a:pt x="3054668" y="4257675"/>
                      <a:pt x="2950845" y="4257675"/>
                    </a:cubicBezTo>
                    <a:close/>
                  </a:path>
                </a:pathLst>
              </a:custGeom>
              <a:solidFill>
                <a:schemeClr val="bg1">
                  <a:lumMod val="85000"/>
                </a:schemeClr>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7868EDF-4094-48C0-9EC5-AD295775DCE0}"/>
                  </a:ext>
                </a:extLst>
              </p:cNvPr>
              <p:cNvSpPr/>
              <p:nvPr/>
            </p:nvSpPr>
            <p:spPr>
              <a:xfrm>
                <a:off x="4558664" y="1335404"/>
                <a:ext cx="3070860" cy="4173854"/>
              </a:xfrm>
              <a:custGeom>
                <a:avLst/>
                <a:gdLst>
                  <a:gd name="connsiteX0" fmla="*/ 2883218 w 3070860"/>
                  <a:gd name="connsiteY0" fmla="*/ 4173855 h 4173854"/>
                  <a:gd name="connsiteX1" fmla="*/ 187643 w 3070860"/>
                  <a:gd name="connsiteY1" fmla="*/ 4173855 h 4173854"/>
                  <a:gd name="connsiteX2" fmla="*/ 0 w 3070860"/>
                  <a:gd name="connsiteY2" fmla="*/ 3986213 h 4173854"/>
                  <a:gd name="connsiteX3" fmla="*/ 0 w 3070860"/>
                  <a:gd name="connsiteY3" fmla="*/ 187643 h 4173854"/>
                  <a:gd name="connsiteX4" fmla="*/ 187643 w 3070860"/>
                  <a:gd name="connsiteY4" fmla="*/ 0 h 4173854"/>
                  <a:gd name="connsiteX5" fmla="*/ 2883218 w 3070860"/>
                  <a:gd name="connsiteY5" fmla="*/ 0 h 4173854"/>
                  <a:gd name="connsiteX6" fmla="*/ 3070860 w 3070860"/>
                  <a:gd name="connsiteY6" fmla="*/ 187643 h 4173854"/>
                  <a:gd name="connsiteX7" fmla="*/ 3070860 w 3070860"/>
                  <a:gd name="connsiteY7" fmla="*/ 3987165 h 4173854"/>
                  <a:gd name="connsiteX8" fmla="*/ 2883218 w 3070860"/>
                  <a:gd name="connsiteY8" fmla="*/ 4173855 h 41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860" h="4173854">
                    <a:moveTo>
                      <a:pt x="2883218" y="4173855"/>
                    </a:moveTo>
                    <a:lnTo>
                      <a:pt x="187643" y="4173855"/>
                    </a:lnTo>
                    <a:cubicBezTo>
                      <a:pt x="84773" y="4173855"/>
                      <a:pt x="0" y="4089083"/>
                      <a:pt x="0" y="3986213"/>
                    </a:cubicBezTo>
                    <a:lnTo>
                      <a:pt x="0" y="187643"/>
                    </a:lnTo>
                    <a:cubicBezTo>
                      <a:pt x="0" y="84773"/>
                      <a:pt x="84773" y="0"/>
                      <a:pt x="187643" y="0"/>
                    </a:cubicBezTo>
                    <a:lnTo>
                      <a:pt x="2883218" y="0"/>
                    </a:lnTo>
                    <a:cubicBezTo>
                      <a:pt x="2986088" y="0"/>
                      <a:pt x="3070860" y="84773"/>
                      <a:pt x="3070860" y="187643"/>
                    </a:cubicBezTo>
                    <a:lnTo>
                      <a:pt x="3070860" y="3987165"/>
                    </a:lnTo>
                    <a:cubicBezTo>
                      <a:pt x="3070860" y="4090035"/>
                      <a:pt x="2986088" y="4173855"/>
                      <a:pt x="2883218" y="4173855"/>
                    </a:cubicBezTo>
                    <a:close/>
                  </a:path>
                </a:pathLst>
              </a:custGeom>
              <a:solidFill>
                <a:schemeClr val="bg1">
                  <a:lumMod val="95000"/>
                </a:schemeClr>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FCF783B-1389-4E93-989F-516E2FE213EF}"/>
                  </a:ext>
                </a:extLst>
              </p:cNvPr>
              <p:cNvSpPr/>
              <p:nvPr/>
            </p:nvSpPr>
            <p:spPr>
              <a:xfrm>
                <a:off x="6061709" y="1582102"/>
                <a:ext cx="64770" cy="3641407"/>
              </a:xfrm>
              <a:custGeom>
                <a:avLst/>
                <a:gdLst>
                  <a:gd name="connsiteX0" fmla="*/ 32385 w 64770"/>
                  <a:gd name="connsiteY0" fmla="*/ 3641408 h 3641407"/>
                  <a:gd name="connsiteX1" fmla="*/ 32385 w 64770"/>
                  <a:gd name="connsiteY1" fmla="*/ 3641408 h 3641407"/>
                  <a:gd name="connsiteX2" fmla="*/ 0 w 64770"/>
                  <a:gd name="connsiteY2" fmla="*/ 3609023 h 3641407"/>
                  <a:gd name="connsiteX3" fmla="*/ 0 w 64770"/>
                  <a:gd name="connsiteY3" fmla="*/ 32385 h 3641407"/>
                  <a:gd name="connsiteX4" fmla="*/ 32385 w 64770"/>
                  <a:gd name="connsiteY4" fmla="*/ 0 h 3641407"/>
                  <a:gd name="connsiteX5" fmla="*/ 32385 w 64770"/>
                  <a:gd name="connsiteY5" fmla="*/ 0 h 3641407"/>
                  <a:gd name="connsiteX6" fmla="*/ 64770 w 64770"/>
                  <a:gd name="connsiteY6" fmla="*/ 32385 h 3641407"/>
                  <a:gd name="connsiteX7" fmla="*/ 64770 w 64770"/>
                  <a:gd name="connsiteY7" fmla="*/ 3608070 h 3641407"/>
                  <a:gd name="connsiteX8" fmla="*/ 32385 w 64770"/>
                  <a:gd name="connsiteY8" fmla="*/ 3641408 h 364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 h="3641407">
                    <a:moveTo>
                      <a:pt x="32385" y="3641408"/>
                    </a:moveTo>
                    <a:lnTo>
                      <a:pt x="32385" y="3641408"/>
                    </a:lnTo>
                    <a:cubicBezTo>
                      <a:pt x="14288" y="3641408"/>
                      <a:pt x="0" y="3627120"/>
                      <a:pt x="0" y="3609023"/>
                    </a:cubicBezTo>
                    <a:lnTo>
                      <a:pt x="0" y="32385"/>
                    </a:lnTo>
                    <a:cubicBezTo>
                      <a:pt x="0" y="14288"/>
                      <a:pt x="14288" y="0"/>
                      <a:pt x="32385" y="0"/>
                    </a:cubicBezTo>
                    <a:lnTo>
                      <a:pt x="32385" y="0"/>
                    </a:lnTo>
                    <a:cubicBezTo>
                      <a:pt x="50483" y="0"/>
                      <a:pt x="64770" y="14288"/>
                      <a:pt x="64770" y="32385"/>
                    </a:cubicBezTo>
                    <a:lnTo>
                      <a:pt x="64770" y="3608070"/>
                    </a:lnTo>
                    <a:cubicBezTo>
                      <a:pt x="64770" y="3626168"/>
                      <a:pt x="49530" y="3641408"/>
                      <a:pt x="32385" y="3641408"/>
                    </a:cubicBezTo>
                    <a:close/>
                  </a:path>
                </a:pathLst>
              </a:custGeom>
              <a:solidFill>
                <a:schemeClr val="bg1">
                  <a:lumMod val="85000"/>
                </a:schemeClr>
              </a:solidFill>
              <a:ln w="9525" cap="flat">
                <a:noFill/>
                <a:prstDash val="solid"/>
                <a:miter/>
              </a:ln>
            </p:spPr>
            <p:txBody>
              <a:bodyPr rtlCol="0" anchor="ctr"/>
              <a:lstStyle/>
              <a:p>
                <a:endParaRPr lang="en-US"/>
              </a:p>
            </p:txBody>
          </p:sp>
        </p:grpSp>
        <p:grpSp>
          <p:nvGrpSpPr>
            <p:cNvPr id="161" name="Group 160">
              <a:extLst>
                <a:ext uri="{FF2B5EF4-FFF2-40B4-BE49-F238E27FC236}">
                  <a16:creationId xmlns:a16="http://schemas.microsoft.com/office/drawing/2014/main" id="{65584AE2-A172-4493-A691-5109E120CAE3}"/>
                </a:ext>
              </a:extLst>
            </p:cNvPr>
            <p:cNvGrpSpPr/>
            <p:nvPr/>
          </p:nvGrpSpPr>
          <p:grpSpPr>
            <a:xfrm>
              <a:off x="4788133" y="1765938"/>
              <a:ext cx="2137849" cy="2683189"/>
              <a:chOff x="4787778" y="1766594"/>
              <a:chExt cx="2137849" cy="2683189"/>
            </a:xfrm>
          </p:grpSpPr>
          <p:grpSp>
            <p:nvGrpSpPr>
              <p:cNvPr id="162" name="Group 161">
                <a:extLst>
                  <a:ext uri="{FF2B5EF4-FFF2-40B4-BE49-F238E27FC236}">
                    <a16:creationId xmlns:a16="http://schemas.microsoft.com/office/drawing/2014/main" id="{7C98E028-2CE4-486A-BB12-3D574C4EA7F7}"/>
                  </a:ext>
                </a:extLst>
              </p:cNvPr>
              <p:cNvGrpSpPr/>
              <p:nvPr/>
            </p:nvGrpSpPr>
            <p:grpSpPr>
              <a:xfrm>
                <a:off x="4787778" y="1777071"/>
                <a:ext cx="802957" cy="337184"/>
                <a:chOff x="4919662" y="1750694"/>
                <a:chExt cx="802957" cy="337184"/>
              </a:xfrm>
            </p:grpSpPr>
            <p:sp>
              <p:nvSpPr>
                <p:cNvPr id="190" name="Freeform: Shape 189">
                  <a:extLst>
                    <a:ext uri="{FF2B5EF4-FFF2-40B4-BE49-F238E27FC236}">
                      <a16:creationId xmlns:a16="http://schemas.microsoft.com/office/drawing/2014/main" id="{80B865E5-8AAD-40C7-94DD-FC4C5DE30EEE}"/>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4886F58-4933-492D-A285-E137214489AB}"/>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3" name="Group 162">
                <a:extLst>
                  <a:ext uri="{FF2B5EF4-FFF2-40B4-BE49-F238E27FC236}">
                    <a16:creationId xmlns:a16="http://schemas.microsoft.com/office/drawing/2014/main" id="{F7D18B20-4376-46F1-8BB3-B58AB92D4D7A}"/>
                  </a:ext>
                </a:extLst>
              </p:cNvPr>
              <p:cNvGrpSpPr/>
              <p:nvPr/>
            </p:nvGrpSpPr>
            <p:grpSpPr>
              <a:xfrm>
                <a:off x="4787778" y="2360953"/>
                <a:ext cx="802957" cy="337184"/>
                <a:chOff x="4919662" y="1750694"/>
                <a:chExt cx="802957" cy="337184"/>
              </a:xfrm>
            </p:grpSpPr>
            <p:sp>
              <p:nvSpPr>
                <p:cNvPr id="188" name="Freeform: Shape 187">
                  <a:extLst>
                    <a:ext uri="{FF2B5EF4-FFF2-40B4-BE49-F238E27FC236}">
                      <a16:creationId xmlns:a16="http://schemas.microsoft.com/office/drawing/2014/main" id="{81B03DE6-C3C0-448E-AEE8-ED8E53C6E6CD}"/>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A6DFC50-E5CA-4CA3-807F-657CCB6A434E}"/>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4" name="Group 163">
                <a:extLst>
                  <a:ext uri="{FF2B5EF4-FFF2-40B4-BE49-F238E27FC236}">
                    <a16:creationId xmlns:a16="http://schemas.microsoft.com/office/drawing/2014/main" id="{793A9810-D86C-495B-A21D-50C0E52553E6}"/>
                  </a:ext>
                </a:extLst>
              </p:cNvPr>
              <p:cNvGrpSpPr/>
              <p:nvPr/>
            </p:nvGrpSpPr>
            <p:grpSpPr>
              <a:xfrm>
                <a:off x="4787778" y="2944835"/>
                <a:ext cx="802957" cy="337184"/>
                <a:chOff x="4919662" y="1750694"/>
                <a:chExt cx="802957" cy="337184"/>
              </a:xfrm>
            </p:grpSpPr>
            <p:sp>
              <p:nvSpPr>
                <p:cNvPr id="186" name="Freeform: Shape 185">
                  <a:extLst>
                    <a:ext uri="{FF2B5EF4-FFF2-40B4-BE49-F238E27FC236}">
                      <a16:creationId xmlns:a16="http://schemas.microsoft.com/office/drawing/2014/main" id="{72DE7836-9E91-4EEC-9A49-9E8E57D87AB4}"/>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1ABCCCB-641A-4578-AF21-DDAC45E9111E}"/>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5" name="Group 164">
                <a:extLst>
                  <a:ext uri="{FF2B5EF4-FFF2-40B4-BE49-F238E27FC236}">
                    <a16:creationId xmlns:a16="http://schemas.microsoft.com/office/drawing/2014/main" id="{AC7491F9-26C4-4A65-BFD4-6055AC3EF266}"/>
                  </a:ext>
                </a:extLst>
              </p:cNvPr>
              <p:cNvGrpSpPr/>
              <p:nvPr/>
            </p:nvGrpSpPr>
            <p:grpSpPr>
              <a:xfrm>
                <a:off x="4787778" y="3528717"/>
                <a:ext cx="802957" cy="337184"/>
                <a:chOff x="4919662" y="1750694"/>
                <a:chExt cx="802957" cy="337184"/>
              </a:xfrm>
            </p:grpSpPr>
            <p:sp>
              <p:nvSpPr>
                <p:cNvPr id="184" name="Freeform: Shape 183">
                  <a:extLst>
                    <a:ext uri="{FF2B5EF4-FFF2-40B4-BE49-F238E27FC236}">
                      <a16:creationId xmlns:a16="http://schemas.microsoft.com/office/drawing/2014/main" id="{B81AF6C8-343B-44C3-BA92-6714A539FA70}"/>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7196920-EBE1-4D2B-91D3-E82A0B6D1CC7}"/>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6" name="Group 165">
                <a:extLst>
                  <a:ext uri="{FF2B5EF4-FFF2-40B4-BE49-F238E27FC236}">
                    <a16:creationId xmlns:a16="http://schemas.microsoft.com/office/drawing/2014/main" id="{AB62BB25-5965-4CFA-9490-0DD46B9F62DC}"/>
                  </a:ext>
                </a:extLst>
              </p:cNvPr>
              <p:cNvGrpSpPr/>
              <p:nvPr/>
            </p:nvGrpSpPr>
            <p:grpSpPr>
              <a:xfrm>
                <a:off x="4787778" y="4112599"/>
                <a:ext cx="802957" cy="337184"/>
                <a:chOff x="4919662" y="1750694"/>
                <a:chExt cx="802957" cy="337184"/>
              </a:xfrm>
            </p:grpSpPr>
            <p:sp>
              <p:nvSpPr>
                <p:cNvPr id="182" name="Freeform: Shape 181">
                  <a:extLst>
                    <a:ext uri="{FF2B5EF4-FFF2-40B4-BE49-F238E27FC236}">
                      <a16:creationId xmlns:a16="http://schemas.microsoft.com/office/drawing/2014/main" id="{29FD667F-DF62-413D-AD8A-CA68F35005E4}"/>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E9E826EA-BF15-4239-8F88-492CF5D16F53}"/>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7" name="Group 166">
                <a:extLst>
                  <a:ext uri="{FF2B5EF4-FFF2-40B4-BE49-F238E27FC236}">
                    <a16:creationId xmlns:a16="http://schemas.microsoft.com/office/drawing/2014/main" id="{DC02A2DD-32ED-45F6-86BD-9051FF4B15D8}"/>
                  </a:ext>
                </a:extLst>
              </p:cNvPr>
              <p:cNvGrpSpPr/>
              <p:nvPr/>
            </p:nvGrpSpPr>
            <p:grpSpPr>
              <a:xfrm>
                <a:off x="6122670" y="1766594"/>
                <a:ext cx="802957" cy="337184"/>
                <a:chOff x="4919662" y="1750694"/>
                <a:chExt cx="802957" cy="337184"/>
              </a:xfrm>
            </p:grpSpPr>
            <p:sp>
              <p:nvSpPr>
                <p:cNvPr id="180" name="Freeform: Shape 179">
                  <a:extLst>
                    <a:ext uri="{FF2B5EF4-FFF2-40B4-BE49-F238E27FC236}">
                      <a16:creationId xmlns:a16="http://schemas.microsoft.com/office/drawing/2014/main" id="{D1A80703-3F0A-49E3-9AAD-052FDC3EB879}"/>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96A8A837-42F1-40B3-8C38-1A1F1FAFB9AE}"/>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8" name="Group 167">
                <a:extLst>
                  <a:ext uri="{FF2B5EF4-FFF2-40B4-BE49-F238E27FC236}">
                    <a16:creationId xmlns:a16="http://schemas.microsoft.com/office/drawing/2014/main" id="{7A48E2B5-520F-4B37-8823-32946726E0D3}"/>
                  </a:ext>
                </a:extLst>
              </p:cNvPr>
              <p:cNvGrpSpPr/>
              <p:nvPr/>
            </p:nvGrpSpPr>
            <p:grpSpPr>
              <a:xfrm>
                <a:off x="6122670" y="2350476"/>
                <a:ext cx="802957" cy="337184"/>
                <a:chOff x="4919662" y="1750694"/>
                <a:chExt cx="802957" cy="337184"/>
              </a:xfrm>
            </p:grpSpPr>
            <p:sp>
              <p:nvSpPr>
                <p:cNvPr id="178" name="Freeform: Shape 177">
                  <a:extLst>
                    <a:ext uri="{FF2B5EF4-FFF2-40B4-BE49-F238E27FC236}">
                      <a16:creationId xmlns:a16="http://schemas.microsoft.com/office/drawing/2014/main" id="{35A55B17-8063-4581-8310-EC5AC46CF16E}"/>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4AC9DA8-F6E3-476F-A175-8464E7FC92A7}"/>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69" name="Group 168">
                <a:extLst>
                  <a:ext uri="{FF2B5EF4-FFF2-40B4-BE49-F238E27FC236}">
                    <a16:creationId xmlns:a16="http://schemas.microsoft.com/office/drawing/2014/main" id="{2A436E7C-9B63-482A-A33B-4DB90CFCE73F}"/>
                  </a:ext>
                </a:extLst>
              </p:cNvPr>
              <p:cNvGrpSpPr/>
              <p:nvPr/>
            </p:nvGrpSpPr>
            <p:grpSpPr>
              <a:xfrm>
                <a:off x="6122670" y="2934358"/>
                <a:ext cx="802957" cy="337184"/>
                <a:chOff x="4919662" y="1750694"/>
                <a:chExt cx="802957" cy="337184"/>
              </a:xfrm>
            </p:grpSpPr>
            <p:sp>
              <p:nvSpPr>
                <p:cNvPr id="176" name="Freeform: Shape 175">
                  <a:extLst>
                    <a:ext uri="{FF2B5EF4-FFF2-40B4-BE49-F238E27FC236}">
                      <a16:creationId xmlns:a16="http://schemas.microsoft.com/office/drawing/2014/main" id="{9C596221-4A99-407E-B103-93DF33D6E1D2}"/>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43B7B468-9C3C-4ED8-8C1D-710243542F28}"/>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70" name="Group 169">
                <a:extLst>
                  <a:ext uri="{FF2B5EF4-FFF2-40B4-BE49-F238E27FC236}">
                    <a16:creationId xmlns:a16="http://schemas.microsoft.com/office/drawing/2014/main" id="{7755225F-6C6F-4AC9-8E08-F453B42031E1}"/>
                  </a:ext>
                </a:extLst>
              </p:cNvPr>
              <p:cNvGrpSpPr/>
              <p:nvPr/>
            </p:nvGrpSpPr>
            <p:grpSpPr>
              <a:xfrm>
                <a:off x="6122670" y="3518240"/>
                <a:ext cx="802957" cy="337184"/>
                <a:chOff x="4919662" y="1750694"/>
                <a:chExt cx="802957" cy="337184"/>
              </a:xfrm>
            </p:grpSpPr>
            <p:sp>
              <p:nvSpPr>
                <p:cNvPr id="174" name="Freeform: Shape 173">
                  <a:extLst>
                    <a:ext uri="{FF2B5EF4-FFF2-40B4-BE49-F238E27FC236}">
                      <a16:creationId xmlns:a16="http://schemas.microsoft.com/office/drawing/2014/main" id="{4E7C90EC-0455-47BB-8437-258786878572}"/>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11949997-CDD6-4E6E-A1C7-F98CD25D0159}"/>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71" name="Group 170">
                <a:extLst>
                  <a:ext uri="{FF2B5EF4-FFF2-40B4-BE49-F238E27FC236}">
                    <a16:creationId xmlns:a16="http://schemas.microsoft.com/office/drawing/2014/main" id="{104C52F1-6976-4FE3-AF4B-F2D22DAC9C7D}"/>
                  </a:ext>
                </a:extLst>
              </p:cNvPr>
              <p:cNvGrpSpPr/>
              <p:nvPr/>
            </p:nvGrpSpPr>
            <p:grpSpPr>
              <a:xfrm>
                <a:off x="6122670" y="4102122"/>
                <a:ext cx="802957" cy="337184"/>
                <a:chOff x="4919662" y="1750694"/>
                <a:chExt cx="802957" cy="337184"/>
              </a:xfrm>
            </p:grpSpPr>
            <p:sp>
              <p:nvSpPr>
                <p:cNvPr id="172" name="Freeform: Shape 171">
                  <a:extLst>
                    <a:ext uri="{FF2B5EF4-FFF2-40B4-BE49-F238E27FC236}">
                      <a16:creationId xmlns:a16="http://schemas.microsoft.com/office/drawing/2014/main" id="{87226E1B-D4F4-48DC-84E7-EDA0FC4C4294}"/>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630FEB2-DE46-43D3-A5A9-2E3FF9C3204D}"/>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grpSp>
      <p:pic>
        <p:nvPicPr>
          <p:cNvPr id="10" name="Picture 9">
            <a:extLst>
              <a:ext uri="{FF2B5EF4-FFF2-40B4-BE49-F238E27FC236}">
                <a16:creationId xmlns:a16="http://schemas.microsoft.com/office/drawing/2014/main" id="{0FF85F23-A883-314F-B58E-3ED3C5AB7847}"/>
              </a:ext>
            </a:extLst>
          </p:cNvPr>
          <p:cNvPicPr>
            <a:picLocks noChangeAspect="1"/>
          </p:cNvPicPr>
          <p:nvPr/>
        </p:nvPicPr>
        <p:blipFill>
          <a:blip r:embed="rId2"/>
          <a:stretch>
            <a:fillRect/>
          </a:stretch>
        </p:blipFill>
        <p:spPr>
          <a:xfrm>
            <a:off x="4513651" y="1305665"/>
            <a:ext cx="3175000" cy="1079500"/>
          </a:xfrm>
          <a:prstGeom prst="rect">
            <a:avLst/>
          </a:prstGeom>
        </p:spPr>
      </p:pic>
      <p:sp>
        <p:nvSpPr>
          <p:cNvPr id="11" name="Rectangle 10">
            <a:extLst>
              <a:ext uri="{FF2B5EF4-FFF2-40B4-BE49-F238E27FC236}">
                <a16:creationId xmlns:a16="http://schemas.microsoft.com/office/drawing/2014/main" id="{64D987DC-489C-7C4F-845A-D5B34195464E}"/>
              </a:ext>
            </a:extLst>
          </p:cNvPr>
          <p:cNvSpPr/>
          <p:nvPr/>
        </p:nvSpPr>
        <p:spPr>
          <a:xfrm>
            <a:off x="5977217" y="3244334"/>
            <a:ext cx="237566" cy="369332"/>
          </a:xfrm>
          <a:prstGeom prst="rect">
            <a:avLst/>
          </a:prstGeom>
        </p:spPr>
        <p:txBody>
          <a:bodyPr wrap="none">
            <a:spAutoFit/>
          </a:bodyPr>
          <a:lstStyle/>
          <a:p>
            <a:r>
              <a:rPr lang="en-SG" dirty="0">
                <a:solidFill>
                  <a:srgbClr val="000000"/>
                </a:solidFill>
              </a:rPr>
              <a:t> </a:t>
            </a:r>
            <a:endParaRPr lang="en-US" dirty="0"/>
          </a:p>
        </p:txBody>
      </p:sp>
    </p:spTree>
    <p:extLst>
      <p:ext uri="{BB962C8B-B14F-4D97-AF65-F5344CB8AC3E}">
        <p14:creationId xmlns:p14="http://schemas.microsoft.com/office/powerpoint/2010/main" val="1037140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643089-923B-D148-ABC0-DC652C82C227}"/>
              </a:ext>
            </a:extLst>
          </p:cNvPr>
          <p:cNvPicPr>
            <a:picLocks noChangeAspect="1"/>
          </p:cNvPicPr>
          <p:nvPr/>
        </p:nvPicPr>
        <p:blipFill rotWithShape="1">
          <a:blip r:embed="rId2">
            <a:extLst>
              <a:ext uri="{28A0092B-C50C-407E-A947-70E740481C1C}">
                <a14:useLocalDpi xmlns:a14="http://schemas.microsoft.com/office/drawing/2010/main" val="0"/>
              </a:ext>
            </a:extLst>
          </a:blip>
          <a:srcRect t="4511"/>
          <a:stretch/>
        </p:blipFill>
        <p:spPr>
          <a:xfrm>
            <a:off x="0" y="1033152"/>
            <a:ext cx="12192000" cy="4374738"/>
          </a:xfrm>
          <a:prstGeom prst="rect">
            <a:avLst/>
          </a:prstGeom>
        </p:spPr>
      </p:pic>
      <p:sp>
        <p:nvSpPr>
          <p:cNvPr id="14" name="TextBox 13">
            <a:extLst>
              <a:ext uri="{FF2B5EF4-FFF2-40B4-BE49-F238E27FC236}">
                <a16:creationId xmlns:a16="http://schemas.microsoft.com/office/drawing/2014/main" id="{1CF82708-002E-5143-B1D6-ECEB448EAF03}"/>
              </a:ext>
            </a:extLst>
          </p:cNvPr>
          <p:cNvSpPr txBox="1"/>
          <p:nvPr/>
        </p:nvSpPr>
        <p:spPr>
          <a:xfrm>
            <a:off x="3413696" y="5543031"/>
            <a:ext cx="8462074" cy="1169551"/>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Chinese has the higher counts among the 4 races, which is coherent with the proportion of Singapore race population.</a:t>
            </a:r>
          </a:p>
          <a:p>
            <a:r>
              <a:rPr lang="en-US" altLang="ko-KR" sz="1400" dirty="0">
                <a:solidFill>
                  <a:schemeClr val="tx1">
                    <a:lumMod val="75000"/>
                    <a:lumOff val="25000"/>
                  </a:schemeClr>
                </a:solidFill>
                <a:cs typeface="Arial" pitchFamily="34" charset="0"/>
              </a:rPr>
              <a:t>Malays have a much higher cost than the other races. However, upon after conducting normalization of distribution and one-way ANOVA, we do not find this difference significant. But this may differ upon bigger sample size, so we do not neglect this factor.</a:t>
            </a:r>
          </a:p>
        </p:txBody>
      </p:sp>
      <p:sp>
        <p:nvSpPr>
          <p:cNvPr id="15" name="TextBox 14">
            <a:extLst>
              <a:ext uri="{FF2B5EF4-FFF2-40B4-BE49-F238E27FC236}">
                <a16:creationId xmlns:a16="http://schemas.microsoft.com/office/drawing/2014/main" id="{8D57C3BE-FBED-F44E-B66B-C018BEAE8D33}"/>
              </a:ext>
            </a:extLst>
          </p:cNvPr>
          <p:cNvSpPr txBox="1"/>
          <p:nvPr/>
        </p:nvSpPr>
        <p:spPr>
          <a:xfrm>
            <a:off x="149127" y="5762794"/>
            <a:ext cx="3370881" cy="523221"/>
          </a:xfrm>
          <a:prstGeom prst="rect">
            <a:avLst/>
          </a:prstGeom>
          <a:noFill/>
        </p:spPr>
        <p:txBody>
          <a:bodyPr wrap="square" rtlCol="0" anchor="ctr">
            <a:spAutoFit/>
          </a:bodyPr>
          <a:lstStyle/>
          <a:p>
            <a:pPr algn="ctr"/>
            <a:r>
              <a:rPr lang="en-US" altLang="ko-KR" sz="2800" b="1" dirty="0">
                <a:solidFill>
                  <a:schemeClr val="accent4">
                    <a:lumMod val="50000"/>
                  </a:schemeClr>
                </a:solidFill>
                <a:cs typeface="Arial" pitchFamily="34" charset="0"/>
              </a:rPr>
              <a:t>Malay</a:t>
            </a:r>
            <a:endParaRPr lang="ko-KR" altLang="en-US" sz="2800" b="1" dirty="0">
              <a:solidFill>
                <a:schemeClr val="accent4">
                  <a:lumMod val="50000"/>
                </a:schemeClr>
              </a:solidFill>
              <a:cs typeface="Arial" pitchFamily="34" charset="0"/>
            </a:endParaRPr>
          </a:p>
        </p:txBody>
      </p:sp>
      <p:sp>
        <p:nvSpPr>
          <p:cNvPr id="23" name="Parallelogram 22">
            <a:extLst>
              <a:ext uri="{FF2B5EF4-FFF2-40B4-BE49-F238E27FC236}">
                <a16:creationId xmlns:a16="http://schemas.microsoft.com/office/drawing/2014/main" id="{B7225EA4-5AB2-F343-B83B-3B0C7112A7EA}"/>
              </a:ext>
            </a:extLst>
          </p:cNvPr>
          <p:cNvSpPr/>
          <p:nvPr/>
        </p:nvSpPr>
        <p:spPr>
          <a:xfrm>
            <a:off x="5026583" y="154966"/>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1">
            <a:extLst>
              <a:ext uri="{FF2B5EF4-FFF2-40B4-BE49-F238E27FC236}">
                <a16:creationId xmlns:a16="http://schemas.microsoft.com/office/drawing/2014/main" id="{FCD6C3B8-DA7D-234A-A246-5CF611DACD7C}"/>
              </a:ext>
            </a:extLst>
          </p:cNvPr>
          <p:cNvSpPr txBox="1">
            <a:spLocks/>
          </p:cNvSpPr>
          <p:nvPr/>
        </p:nvSpPr>
        <p:spPr>
          <a:xfrm>
            <a:off x="5248894" y="173764"/>
            <a:ext cx="4488872"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i="1" dirty="0">
                <a:solidFill>
                  <a:schemeClr val="bg1"/>
                </a:solidFill>
                <a:latin typeface="Calibri" panose="020F0502020204030204" pitchFamily="34" charset="0"/>
                <a:cs typeface="Calibri" panose="020F0502020204030204" pitchFamily="34" charset="0"/>
              </a:rPr>
              <a:t>Race</a:t>
            </a:r>
          </a:p>
        </p:txBody>
      </p:sp>
      <p:cxnSp>
        <p:nvCxnSpPr>
          <p:cNvPr id="25" name="Straight Connector 24">
            <a:extLst>
              <a:ext uri="{FF2B5EF4-FFF2-40B4-BE49-F238E27FC236}">
                <a16:creationId xmlns:a16="http://schemas.microsoft.com/office/drawing/2014/main" id="{2EDB8E2D-C493-D949-AF0F-1EE87D90D169}"/>
              </a:ext>
            </a:extLst>
          </p:cNvPr>
          <p:cNvCxnSpPr>
            <a:cxnSpLocks/>
          </p:cNvCxnSpPr>
          <p:nvPr/>
        </p:nvCxnSpPr>
        <p:spPr>
          <a:xfrm>
            <a:off x="4883753" y="997528"/>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147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387E5D-7270-2D45-8369-5D725FA57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106" y="1260229"/>
            <a:ext cx="7749153" cy="5597771"/>
          </a:xfrm>
          <a:prstGeom prst="rect">
            <a:avLst/>
          </a:prstGeom>
        </p:spPr>
      </p:pic>
      <p:grpSp>
        <p:nvGrpSpPr>
          <p:cNvPr id="11" name="Group 10">
            <a:extLst>
              <a:ext uri="{FF2B5EF4-FFF2-40B4-BE49-F238E27FC236}">
                <a16:creationId xmlns:a16="http://schemas.microsoft.com/office/drawing/2014/main" id="{96C43E4E-B99A-E642-B140-3BC2121C7250}"/>
              </a:ext>
            </a:extLst>
          </p:cNvPr>
          <p:cNvGrpSpPr/>
          <p:nvPr/>
        </p:nvGrpSpPr>
        <p:grpSpPr>
          <a:xfrm>
            <a:off x="8467567" y="3194812"/>
            <a:ext cx="3264650" cy="2387498"/>
            <a:chOff x="6720553" y="2216098"/>
            <a:chExt cx="1668273" cy="1283384"/>
          </a:xfrm>
        </p:grpSpPr>
        <p:sp>
          <p:nvSpPr>
            <p:cNvPr id="12" name="TextBox 11">
              <a:extLst>
                <a:ext uri="{FF2B5EF4-FFF2-40B4-BE49-F238E27FC236}">
                  <a16:creationId xmlns:a16="http://schemas.microsoft.com/office/drawing/2014/main" id="{FD29C42E-8933-A448-A4DA-84216BAF38FA}"/>
                </a:ext>
              </a:extLst>
            </p:cNvPr>
            <p:cNvSpPr txBox="1"/>
            <p:nvPr/>
          </p:nvSpPr>
          <p:spPr>
            <a:xfrm>
              <a:off x="6732642" y="2655722"/>
              <a:ext cx="1656184" cy="84376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We see there is general increasing trend in healthcare cost until a dip beyond age of 80.</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It can arise from increasing healthcare needs due to age-related complications. The fall in cost beyond 80 could be due to the smaller sample size or additional subsidies due to age.  </a:t>
              </a:r>
            </a:p>
          </p:txBody>
        </p:sp>
        <p:sp>
          <p:nvSpPr>
            <p:cNvPr id="13" name="TextBox 12">
              <a:extLst>
                <a:ext uri="{FF2B5EF4-FFF2-40B4-BE49-F238E27FC236}">
                  <a16:creationId xmlns:a16="http://schemas.microsoft.com/office/drawing/2014/main" id="{D7D67429-1B71-4640-8742-D407F828DAB8}"/>
                </a:ext>
              </a:extLst>
            </p:cNvPr>
            <p:cNvSpPr txBox="1"/>
            <p:nvPr/>
          </p:nvSpPr>
          <p:spPr>
            <a:xfrm>
              <a:off x="6720553" y="2216098"/>
              <a:ext cx="1656184" cy="512874"/>
            </a:xfrm>
            <a:prstGeom prst="rect">
              <a:avLst/>
            </a:prstGeom>
            <a:noFill/>
          </p:spPr>
          <p:txBody>
            <a:bodyPr wrap="square" rtlCol="0" anchor="ctr">
              <a:spAutoFit/>
            </a:bodyPr>
            <a:lstStyle/>
            <a:p>
              <a:r>
                <a:rPr lang="en-US" altLang="ko-KR" sz="2800" b="1" dirty="0">
                  <a:solidFill>
                    <a:schemeClr val="accent2">
                      <a:lumMod val="75000"/>
                    </a:schemeClr>
                  </a:solidFill>
                  <a:cs typeface="Arial" pitchFamily="34" charset="0"/>
                </a:rPr>
                <a:t>71 – 80 </a:t>
              </a:r>
              <a:r>
                <a:rPr lang="en-US" altLang="ko-KR" sz="2800" b="1" dirty="0" err="1">
                  <a:solidFill>
                    <a:schemeClr val="accent2">
                      <a:lumMod val="75000"/>
                    </a:schemeClr>
                  </a:solidFill>
                  <a:cs typeface="Arial" pitchFamily="34" charset="0"/>
                </a:rPr>
                <a:t>yrs</a:t>
              </a:r>
              <a:r>
                <a:rPr lang="en-US" altLang="ko-KR" sz="2800" b="1" dirty="0">
                  <a:solidFill>
                    <a:schemeClr val="accent2">
                      <a:lumMod val="75000"/>
                    </a:schemeClr>
                  </a:solidFill>
                  <a:cs typeface="Arial" pitchFamily="34" charset="0"/>
                </a:rPr>
                <a:t> old</a:t>
              </a:r>
            </a:p>
          </p:txBody>
        </p:sp>
      </p:grpSp>
      <p:sp>
        <p:nvSpPr>
          <p:cNvPr id="14" name="Freeform: Shape 418">
            <a:extLst>
              <a:ext uri="{FF2B5EF4-FFF2-40B4-BE49-F238E27FC236}">
                <a16:creationId xmlns:a16="http://schemas.microsoft.com/office/drawing/2014/main" id="{74C820F6-997F-A04F-B1E0-5867E28C5EAB}"/>
              </a:ext>
            </a:extLst>
          </p:cNvPr>
          <p:cNvSpPr/>
          <p:nvPr/>
        </p:nvSpPr>
        <p:spPr>
          <a:xfrm>
            <a:off x="8556250" y="1874490"/>
            <a:ext cx="1371953" cy="1496178"/>
          </a:xfrm>
          <a:custGeom>
            <a:avLst/>
            <a:gdLst>
              <a:gd name="connsiteX0" fmla="*/ 558881 w 3049521"/>
              <a:gd name="connsiteY0" fmla="*/ 430949 h 3325642"/>
              <a:gd name="connsiteX1" fmla="*/ 574279 w 3049521"/>
              <a:gd name="connsiteY1" fmla="*/ 436548 h 3325642"/>
              <a:gd name="connsiteX2" fmla="*/ 787052 w 3049521"/>
              <a:gd name="connsiteY2" fmla="*/ 528937 h 3325642"/>
              <a:gd name="connsiteX3" fmla="*/ 953282 w 3049521"/>
              <a:gd name="connsiteY3" fmla="*/ 461745 h 3325642"/>
              <a:gd name="connsiteX4" fmla="*/ 979878 w 3049521"/>
              <a:gd name="connsiteY4" fmla="*/ 435148 h 3325642"/>
              <a:gd name="connsiteX5" fmla="*/ 989327 w 3049521"/>
              <a:gd name="connsiteY5" fmla="*/ 431299 h 3325642"/>
              <a:gd name="connsiteX6" fmla="*/ 1260544 w 3049521"/>
              <a:gd name="connsiteY6" fmla="*/ 500940 h 3325642"/>
              <a:gd name="connsiteX7" fmla="*/ 1374629 w 3049521"/>
              <a:gd name="connsiteY7" fmla="*/ 576531 h 3325642"/>
              <a:gd name="connsiteX8" fmla="*/ 1405776 w 3049521"/>
              <a:gd name="connsiteY8" fmla="*/ 652471 h 3325642"/>
              <a:gd name="connsiteX9" fmla="*/ 1405426 w 3049521"/>
              <a:gd name="connsiteY9" fmla="*/ 867695 h 3325642"/>
              <a:gd name="connsiteX10" fmla="*/ 1404726 w 3049521"/>
              <a:gd name="connsiteY10" fmla="*/ 1147310 h 3325642"/>
              <a:gd name="connsiteX11" fmla="*/ 1404726 w 3049521"/>
              <a:gd name="connsiteY11" fmla="*/ 1162708 h 3325642"/>
              <a:gd name="connsiteX12" fmla="*/ 1409625 w 3049521"/>
              <a:gd name="connsiteY12" fmla="*/ 1153609 h 3325642"/>
              <a:gd name="connsiteX13" fmla="*/ 1542608 w 3049521"/>
              <a:gd name="connsiteY13" fmla="*/ 843198 h 3325642"/>
              <a:gd name="connsiteX14" fmla="*/ 1600351 w 3049521"/>
              <a:gd name="connsiteY14" fmla="*/ 778456 h 3325642"/>
              <a:gd name="connsiteX15" fmla="*/ 1624148 w 3049521"/>
              <a:gd name="connsiteY15" fmla="*/ 756408 h 3325642"/>
              <a:gd name="connsiteX16" fmla="*/ 1701489 w 3049521"/>
              <a:gd name="connsiteY16" fmla="*/ 703915 h 3325642"/>
              <a:gd name="connsiteX17" fmla="*/ 1848820 w 3049521"/>
              <a:gd name="connsiteY17" fmla="*/ 651071 h 3325642"/>
              <a:gd name="connsiteX18" fmla="*/ 1875417 w 3049521"/>
              <a:gd name="connsiteY18" fmla="*/ 658071 h 3325642"/>
              <a:gd name="connsiteX19" fmla="*/ 2040947 w 3049521"/>
              <a:gd name="connsiteY19" fmla="*/ 734361 h 3325642"/>
              <a:gd name="connsiteX20" fmla="*/ 2241472 w 3049521"/>
              <a:gd name="connsiteY20" fmla="*/ 666470 h 3325642"/>
              <a:gd name="connsiteX21" fmla="*/ 2263519 w 3049521"/>
              <a:gd name="connsiteY21" fmla="*/ 644072 h 3325642"/>
              <a:gd name="connsiteX22" fmla="*/ 2283467 w 3049521"/>
              <a:gd name="connsiteY22" fmla="*/ 637423 h 3325642"/>
              <a:gd name="connsiteX23" fmla="*/ 2530536 w 3049521"/>
              <a:gd name="connsiteY23" fmla="*/ 720363 h 3325642"/>
              <a:gd name="connsiteX24" fmla="*/ 2617325 w 3049521"/>
              <a:gd name="connsiteY24" fmla="*/ 806802 h 3325642"/>
              <a:gd name="connsiteX25" fmla="*/ 2651971 w 3049521"/>
              <a:gd name="connsiteY25" fmla="*/ 904790 h 3325642"/>
              <a:gd name="connsiteX26" fmla="*/ 2822400 w 3049521"/>
              <a:gd name="connsiteY26" fmla="*/ 1482218 h 3325642"/>
              <a:gd name="connsiteX27" fmla="*/ 2883992 w 3049521"/>
              <a:gd name="connsiteY27" fmla="*/ 1692192 h 3325642"/>
              <a:gd name="connsiteX28" fmla="*/ 2896240 w 3049521"/>
              <a:gd name="connsiteY28" fmla="*/ 1701291 h 3325642"/>
              <a:gd name="connsiteX29" fmla="*/ 2988979 w 3049521"/>
              <a:gd name="connsiteY29" fmla="*/ 1700941 h 3325642"/>
              <a:gd name="connsiteX30" fmla="*/ 3049521 w 3049521"/>
              <a:gd name="connsiteY30" fmla="*/ 1761134 h 3325642"/>
              <a:gd name="connsiteX31" fmla="*/ 3049521 w 3049521"/>
              <a:gd name="connsiteY31" fmla="*/ 2964984 h 3325642"/>
              <a:gd name="connsiteX32" fmla="*/ 3049521 w 3049521"/>
              <a:gd name="connsiteY32" fmla="*/ 3247749 h 3325642"/>
              <a:gd name="connsiteX33" fmla="*/ 3006477 w 3049521"/>
              <a:gd name="connsiteY33" fmla="*/ 3303042 h 3325642"/>
              <a:gd name="connsiteX34" fmla="*/ 2945934 w 3049521"/>
              <a:gd name="connsiteY34" fmla="*/ 3273996 h 3325642"/>
              <a:gd name="connsiteX35" fmla="*/ 2939635 w 3049521"/>
              <a:gd name="connsiteY35" fmla="*/ 3243550 h 3325642"/>
              <a:gd name="connsiteX36" fmla="*/ 2939635 w 3049521"/>
              <a:gd name="connsiteY36" fmla="*/ 1827275 h 3325642"/>
              <a:gd name="connsiteX37" fmla="*/ 2939635 w 3049521"/>
              <a:gd name="connsiteY37" fmla="*/ 1810828 h 3325642"/>
              <a:gd name="connsiteX38" fmla="*/ 2886792 w 3049521"/>
              <a:gd name="connsiteY38" fmla="*/ 1811178 h 3325642"/>
              <a:gd name="connsiteX39" fmla="*/ 2878743 w 3049521"/>
              <a:gd name="connsiteY39" fmla="*/ 1818527 h 3325642"/>
              <a:gd name="connsiteX40" fmla="*/ 2783555 w 3049521"/>
              <a:gd name="connsiteY40" fmla="*/ 1869620 h 3325642"/>
              <a:gd name="connsiteX41" fmla="*/ 2675418 w 3049521"/>
              <a:gd name="connsiteY41" fmla="*/ 1788080 h 3325642"/>
              <a:gd name="connsiteX42" fmla="*/ 2625374 w 3049521"/>
              <a:gd name="connsiteY42" fmla="*/ 1619751 h 3325642"/>
              <a:gd name="connsiteX43" fmla="*/ 2471743 w 3049521"/>
              <a:gd name="connsiteY43" fmla="*/ 1096566 h 3325642"/>
              <a:gd name="connsiteX44" fmla="*/ 2457395 w 3049521"/>
              <a:gd name="connsiteY44" fmla="*/ 1085718 h 3325642"/>
              <a:gd name="connsiteX45" fmla="*/ 2365356 w 3049521"/>
              <a:gd name="connsiteY45" fmla="*/ 1086067 h 3325642"/>
              <a:gd name="connsiteX46" fmla="*/ 2706564 w 3049521"/>
              <a:gd name="connsiteY46" fmla="*/ 2519140 h 3325642"/>
              <a:gd name="connsiteX47" fmla="*/ 2397202 w 3049521"/>
              <a:gd name="connsiteY47" fmla="*/ 2519140 h 3325642"/>
              <a:gd name="connsiteX48" fmla="*/ 2397202 w 3049521"/>
              <a:gd name="connsiteY48" fmla="*/ 2533138 h 3325642"/>
              <a:gd name="connsiteX49" fmla="*/ 2397202 w 3049521"/>
              <a:gd name="connsiteY49" fmla="*/ 3193856 h 3325642"/>
              <a:gd name="connsiteX50" fmla="*/ 2285216 w 3049521"/>
              <a:gd name="connsiteY50" fmla="*/ 3324390 h 3325642"/>
              <a:gd name="connsiteX51" fmla="*/ 2173230 w 3049521"/>
              <a:gd name="connsiteY51" fmla="*/ 3281345 h 3325642"/>
              <a:gd name="connsiteX52" fmla="*/ 2141734 w 3049521"/>
              <a:gd name="connsiteY52" fmla="*/ 3193506 h 3325642"/>
              <a:gd name="connsiteX53" fmla="*/ 2142084 w 3049521"/>
              <a:gd name="connsiteY53" fmla="*/ 2535238 h 3325642"/>
              <a:gd name="connsiteX54" fmla="*/ 2142084 w 3049521"/>
              <a:gd name="connsiteY54" fmla="*/ 2520889 h 3325642"/>
              <a:gd name="connsiteX55" fmla="*/ 2011200 w 3049521"/>
              <a:gd name="connsiteY55" fmla="*/ 2520889 h 3325642"/>
              <a:gd name="connsiteX56" fmla="*/ 2011200 w 3049521"/>
              <a:gd name="connsiteY56" fmla="*/ 2534188 h 3325642"/>
              <a:gd name="connsiteX57" fmla="*/ 2011200 w 3049521"/>
              <a:gd name="connsiteY57" fmla="*/ 3190356 h 3325642"/>
              <a:gd name="connsiteX58" fmla="*/ 1956607 w 3049521"/>
              <a:gd name="connsiteY58" fmla="*/ 3301993 h 3325642"/>
              <a:gd name="connsiteX59" fmla="*/ 1805426 w 3049521"/>
              <a:gd name="connsiteY59" fmla="*/ 3299193 h 3325642"/>
              <a:gd name="connsiteX60" fmla="*/ 1755032 w 3049521"/>
              <a:gd name="connsiteY60" fmla="*/ 3190706 h 3325642"/>
              <a:gd name="connsiteX61" fmla="*/ 1755032 w 3049521"/>
              <a:gd name="connsiteY61" fmla="*/ 2534538 h 3325642"/>
              <a:gd name="connsiteX62" fmla="*/ 1755032 w 3049521"/>
              <a:gd name="connsiteY62" fmla="*/ 2519840 h 3325642"/>
              <a:gd name="connsiteX63" fmla="*/ 1445321 w 3049521"/>
              <a:gd name="connsiteY63" fmla="*/ 2519840 h 3325642"/>
              <a:gd name="connsiteX64" fmla="*/ 1786878 w 3049521"/>
              <a:gd name="connsiteY64" fmla="*/ 1086417 h 3325642"/>
              <a:gd name="connsiteX65" fmla="*/ 1690990 w 3049521"/>
              <a:gd name="connsiteY65" fmla="*/ 1086767 h 3325642"/>
              <a:gd name="connsiteX66" fmla="*/ 1683291 w 3049521"/>
              <a:gd name="connsiteY66" fmla="*/ 1094816 h 3325642"/>
              <a:gd name="connsiteX67" fmla="*/ 1603851 w 3049521"/>
              <a:gd name="connsiteY67" fmla="*/ 1279594 h 3325642"/>
              <a:gd name="connsiteX68" fmla="*/ 1410325 w 3049521"/>
              <a:gd name="connsiteY68" fmla="*/ 1731387 h 3325642"/>
              <a:gd name="connsiteX69" fmla="*/ 1405426 w 3049521"/>
              <a:gd name="connsiteY69" fmla="*/ 1757634 h 3325642"/>
              <a:gd name="connsiteX70" fmla="*/ 1387928 w 3049521"/>
              <a:gd name="connsiteY70" fmla="*/ 1833575 h 3325642"/>
              <a:gd name="connsiteX71" fmla="*/ 1239196 w 3049521"/>
              <a:gd name="connsiteY71" fmla="*/ 1875919 h 3325642"/>
              <a:gd name="connsiteX72" fmla="*/ 1175854 w 3049521"/>
              <a:gd name="connsiteY72" fmla="*/ 1766383 h 3325642"/>
              <a:gd name="connsiteX73" fmla="*/ 1175854 w 3049521"/>
              <a:gd name="connsiteY73" fmla="*/ 895691 h 3325642"/>
              <a:gd name="connsiteX74" fmla="*/ 1175854 w 3049521"/>
              <a:gd name="connsiteY74" fmla="*/ 880643 h 3325642"/>
              <a:gd name="connsiteX75" fmla="*/ 1112512 w 3049521"/>
              <a:gd name="connsiteY75" fmla="*/ 880643 h 3325642"/>
              <a:gd name="connsiteX76" fmla="*/ 1112512 w 3049521"/>
              <a:gd name="connsiteY76" fmla="*/ 892542 h 3325642"/>
              <a:gd name="connsiteX77" fmla="*/ 1112512 w 3049521"/>
              <a:gd name="connsiteY77" fmla="*/ 1520364 h 3325642"/>
              <a:gd name="connsiteX78" fmla="*/ 1114612 w 3049521"/>
              <a:gd name="connsiteY78" fmla="*/ 3141012 h 3325642"/>
              <a:gd name="connsiteX79" fmla="*/ 1029572 w 3049521"/>
              <a:gd name="connsiteY79" fmla="*/ 3278895 h 3325642"/>
              <a:gd name="connsiteX80" fmla="*/ 859843 w 3049521"/>
              <a:gd name="connsiteY80" fmla="*/ 3243200 h 3325642"/>
              <a:gd name="connsiteX81" fmla="*/ 822748 w 3049521"/>
              <a:gd name="connsiteY81" fmla="*/ 3139613 h 3325642"/>
              <a:gd name="connsiteX82" fmla="*/ 822748 w 3049521"/>
              <a:gd name="connsiteY82" fmla="*/ 1926313 h 3325642"/>
              <a:gd name="connsiteX83" fmla="*/ 822748 w 3049521"/>
              <a:gd name="connsiteY83" fmla="*/ 1911265 h 3325642"/>
              <a:gd name="connsiteX84" fmla="*/ 727910 w 3049521"/>
              <a:gd name="connsiteY84" fmla="*/ 1911265 h 3325642"/>
              <a:gd name="connsiteX85" fmla="*/ 727910 w 3049521"/>
              <a:gd name="connsiteY85" fmla="*/ 1925613 h 3325642"/>
              <a:gd name="connsiteX86" fmla="*/ 727910 w 3049521"/>
              <a:gd name="connsiteY86" fmla="*/ 3150811 h 3325642"/>
              <a:gd name="connsiteX87" fmla="*/ 594926 w 3049521"/>
              <a:gd name="connsiteY87" fmla="*/ 3292544 h 3325642"/>
              <a:gd name="connsiteX88" fmla="*/ 437096 w 3049521"/>
              <a:gd name="connsiteY88" fmla="*/ 3159910 h 3325642"/>
              <a:gd name="connsiteX89" fmla="*/ 437096 w 3049521"/>
              <a:gd name="connsiteY89" fmla="*/ 3150461 h 3325642"/>
              <a:gd name="connsiteX90" fmla="*/ 437096 w 3049521"/>
              <a:gd name="connsiteY90" fmla="*/ 1546610 h 3325642"/>
              <a:gd name="connsiteX91" fmla="*/ 438496 w 3049521"/>
              <a:gd name="connsiteY91" fmla="*/ 895691 h 3325642"/>
              <a:gd name="connsiteX92" fmla="*/ 438496 w 3049521"/>
              <a:gd name="connsiteY92" fmla="*/ 880293 h 3325642"/>
              <a:gd name="connsiteX93" fmla="*/ 375153 w 3049521"/>
              <a:gd name="connsiteY93" fmla="*/ 880293 h 3325642"/>
              <a:gd name="connsiteX94" fmla="*/ 375153 w 3049521"/>
              <a:gd name="connsiteY94" fmla="*/ 894991 h 3325642"/>
              <a:gd name="connsiteX95" fmla="*/ 375153 w 3049521"/>
              <a:gd name="connsiteY95" fmla="*/ 1768833 h 3325642"/>
              <a:gd name="connsiteX96" fmla="*/ 310761 w 3049521"/>
              <a:gd name="connsiteY96" fmla="*/ 1877669 h 3325642"/>
              <a:gd name="connsiteX97" fmla="*/ 181977 w 3049521"/>
              <a:gd name="connsiteY97" fmla="*/ 1858072 h 3325642"/>
              <a:gd name="connsiteX98" fmla="*/ 168329 w 3049521"/>
              <a:gd name="connsiteY98" fmla="*/ 1852822 h 3325642"/>
              <a:gd name="connsiteX99" fmla="*/ 110236 w 3049521"/>
              <a:gd name="connsiteY99" fmla="*/ 1852472 h 3325642"/>
              <a:gd name="connsiteX100" fmla="*/ 110236 w 3049521"/>
              <a:gd name="connsiteY100" fmla="*/ 1867520 h 3325642"/>
              <a:gd name="connsiteX101" fmla="*/ 110236 w 3049521"/>
              <a:gd name="connsiteY101" fmla="*/ 3240400 h 3325642"/>
              <a:gd name="connsiteX102" fmla="*/ 78390 w 3049521"/>
              <a:gd name="connsiteY102" fmla="*/ 3298843 h 3325642"/>
              <a:gd name="connsiteX103" fmla="*/ 0 w 3049521"/>
              <a:gd name="connsiteY103" fmla="*/ 3251949 h 3325642"/>
              <a:gd name="connsiteX104" fmla="*/ 0 w 3049521"/>
              <a:gd name="connsiteY104" fmla="*/ 3245650 h 3325642"/>
              <a:gd name="connsiteX105" fmla="*/ 0 w 3049521"/>
              <a:gd name="connsiteY105" fmla="*/ 1794730 h 3325642"/>
              <a:gd name="connsiteX106" fmla="*/ 47244 w 3049521"/>
              <a:gd name="connsiteY106" fmla="*/ 1736987 h 3325642"/>
              <a:gd name="connsiteX107" fmla="*/ 72091 w 3049521"/>
              <a:gd name="connsiteY107" fmla="*/ 1734187 h 3325642"/>
              <a:gd name="connsiteX108" fmla="*/ 145582 w 3049521"/>
              <a:gd name="connsiteY108" fmla="*/ 1734187 h 3325642"/>
              <a:gd name="connsiteX109" fmla="*/ 145932 w 3049521"/>
              <a:gd name="connsiteY109" fmla="*/ 1721939 h 3325642"/>
              <a:gd name="connsiteX110" fmla="*/ 145932 w 3049521"/>
              <a:gd name="connsiteY110" fmla="*/ 890442 h 3325642"/>
              <a:gd name="connsiteX111" fmla="*/ 144882 w 3049521"/>
              <a:gd name="connsiteY111" fmla="*/ 659470 h 3325642"/>
              <a:gd name="connsiteX112" fmla="*/ 191426 w 3049521"/>
              <a:gd name="connsiteY112" fmla="*/ 561483 h 3325642"/>
              <a:gd name="connsiteX113" fmla="*/ 334908 w 3049521"/>
              <a:gd name="connsiteY113" fmla="*/ 483092 h 3325642"/>
              <a:gd name="connsiteX114" fmla="*/ 558881 w 3049521"/>
              <a:gd name="connsiteY114" fmla="*/ 430949 h 3325642"/>
              <a:gd name="connsiteX115" fmla="*/ 2051794 w 3049521"/>
              <a:gd name="connsiteY115" fmla="*/ 125716 h 3325642"/>
              <a:gd name="connsiteX116" fmla="*/ 2215574 w 3049521"/>
              <a:gd name="connsiteY116" fmla="*/ 252750 h 3325642"/>
              <a:gd name="connsiteX117" fmla="*/ 2221874 w 3049521"/>
              <a:gd name="connsiteY117" fmla="*/ 262899 h 3325642"/>
              <a:gd name="connsiteX118" fmla="*/ 2310762 w 3049521"/>
              <a:gd name="connsiteY118" fmla="*/ 467974 h 3325642"/>
              <a:gd name="connsiteX119" fmla="*/ 2102188 w 3049521"/>
              <a:gd name="connsiteY119" fmla="*/ 698945 h 3325642"/>
              <a:gd name="connsiteX120" fmla="*/ 2063343 w 3049521"/>
              <a:gd name="connsiteY120" fmla="*/ 702094 h 3325642"/>
              <a:gd name="connsiteX121" fmla="*/ 1816974 w 3049521"/>
              <a:gd name="connsiteY121" fmla="*/ 479172 h 3325642"/>
              <a:gd name="connsiteX122" fmla="*/ 1902013 w 3049521"/>
              <a:gd name="connsiteY122" fmla="*/ 266049 h 3325642"/>
              <a:gd name="connsiteX123" fmla="*/ 1912162 w 3049521"/>
              <a:gd name="connsiteY123" fmla="*/ 248901 h 3325642"/>
              <a:gd name="connsiteX124" fmla="*/ 2051794 w 3049521"/>
              <a:gd name="connsiteY124" fmla="*/ 125716 h 3325642"/>
              <a:gd name="connsiteX125" fmla="*/ 782853 w 3049521"/>
              <a:gd name="connsiteY125" fmla="*/ 81 h 3325642"/>
              <a:gd name="connsiteX126" fmla="*/ 1023623 w 3049521"/>
              <a:gd name="connsiteY126" fmla="*/ 254850 h 3325642"/>
              <a:gd name="connsiteX127" fmla="*/ 776203 w 3049521"/>
              <a:gd name="connsiteY127" fmla="*/ 495620 h 3325642"/>
              <a:gd name="connsiteX128" fmla="*/ 528084 w 3049521"/>
              <a:gd name="connsiteY128" fmla="*/ 248201 h 3325642"/>
              <a:gd name="connsiteX129" fmla="*/ 782853 w 3049521"/>
              <a:gd name="connsiteY129" fmla="*/ 81 h 332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3049521" h="3325642">
                <a:moveTo>
                  <a:pt x="558881" y="430949"/>
                </a:moveTo>
                <a:cubicBezTo>
                  <a:pt x="565530" y="429899"/>
                  <a:pt x="569729" y="431299"/>
                  <a:pt x="574279" y="436548"/>
                </a:cubicBezTo>
                <a:cubicBezTo>
                  <a:pt x="630622" y="500590"/>
                  <a:pt x="702013" y="531736"/>
                  <a:pt x="787052" y="528937"/>
                </a:cubicBezTo>
                <a:cubicBezTo>
                  <a:pt x="850394" y="526837"/>
                  <a:pt x="906037" y="504090"/>
                  <a:pt x="953282" y="461745"/>
                </a:cubicBezTo>
                <a:cubicBezTo>
                  <a:pt x="962730" y="453346"/>
                  <a:pt x="970779" y="443547"/>
                  <a:pt x="979878" y="435148"/>
                </a:cubicBezTo>
                <a:cubicBezTo>
                  <a:pt x="982328" y="433049"/>
                  <a:pt x="986527" y="430599"/>
                  <a:pt x="989327" y="431299"/>
                </a:cubicBezTo>
                <a:cubicBezTo>
                  <a:pt x="1082416" y="443547"/>
                  <a:pt x="1173754" y="463495"/>
                  <a:pt x="1260544" y="500940"/>
                </a:cubicBezTo>
                <a:cubicBezTo>
                  <a:pt x="1302888" y="519138"/>
                  <a:pt x="1343133" y="541885"/>
                  <a:pt x="1374629" y="576531"/>
                </a:cubicBezTo>
                <a:cubicBezTo>
                  <a:pt x="1394227" y="597878"/>
                  <a:pt x="1406125" y="622025"/>
                  <a:pt x="1405776" y="652471"/>
                </a:cubicBezTo>
                <a:cubicBezTo>
                  <a:pt x="1405076" y="724212"/>
                  <a:pt x="1405776" y="795953"/>
                  <a:pt x="1405426" y="867695"/>
                </a:cubicBezTo>
                <a:cubicBezTo>
                  <a:pt x="1405426" y="960783"/>
                  <a:pt x="1405076" y="1054222"/>
                  <a:pt x="1404726" y="1147310"/>
                </a:cubicBezTo>
                <a:cubicBezTo>
                  <a:pt x="1404726" y="1151509"/>
                  <a:pt x="1404726" y="1155709"/>
                  <a:pt x="1404726" y="1162708"/>
                </a:cubicBezTo>
                <a:cubicBezTo>
                  <a:pt x="1407175" y="1158159"/>
                  <a:pt x="1408575" y="1156059"/>
                  <a:pt x="1409625" y="1153609"/>
                </a:cubicBezTo>
                <a:cubicBezTo>
                  <a:pt x="1454069" y="1050022"/>
                  <a:pt x="1498514" y="946785"/>
                  <a:pt x="1542608" y="843198"/>
                </a:cubicBezTo>
                <a:cubicBezTo>
                  <a:pt x="1554507" y="815201"/>
                  <a:pt x="1572705" y="793154"/>
                  <a:pt x="1600351" y="778456"/>
                </a:cubicBezTo>
                <a:cubicBezTo>
                  <a:pt x="1609450" y="773556"/>
                  <a:pt x="1616099" y="764107"/>
                  <a:pt x="1624148" y="756408"/>
                </a:cubicBezTo>
                <a:cubicBezTo>
                  <a:pt x="1646896" y="734711"/>
                  <a:pt x="1673492" y="718263"/>
                  <a:pt x="1701489" y="703915"/>
                </a:cubicBezTo>
                <a:cubicBezTo>
                  <a:pt x="1748383" y="679768"/>
                  <a:pt x="1798077" y="664370"/>
                  <a:pt x="1848820" y="651071"/>
                </a:cubicBezTo>
                <a:cubicBezTo>
                  <a:pt x="1859669" y="648272"/>
                  <a:pt x="1867018" y="649672"/>
                  <a:pt x="1875417" y="658071"/>
                </a:cubicBezTo>
                <a:cubicBezTo>
                  <a:pt x="1921261" y="703565"/>
                  <a:pt x="1976555" y="729462"/>
                  <a:pt x="2040947" y="734361"/>
                </a:cubicBezTo>
                <a:cubicBezTo>
                  <a:pt x="2117237" y="740310"/>
                  <a:pt x="2184079" y="717563"/>
                  <a:pt x="2241472" y="666470"/>
                </a:cubicBezTo>
                <a:cubicBezTo>
                  <a:pt x="2249171" y="659470"/>
                  <a:pt x="2257220" y="652471"/>
                  <a:pt x="2263519" y="644072"/>
                </a:cubicBezTo>
                <a:cubicBezTo>
                  <a:pt x="2269118" y="636723"/>
                  <a:pt x="2275418" y="636023"/>
                  <a:pt x="2283467" y="637423"/>
                </a:cubicBezTo>
                <a:cubicBezTo>
                  <a:pt x="2370256" y="652121"/>
                  <a:pt x="2454245" y="674519"/>
                  <a:pt x="2530536" y="720363"/>
                </a:cubicBezTo>
                <a:cubicBezTo>
                  <a:pt x="2566581" y="742060"/>
                  <a:pt x="2599827" y="767607"/>
                  <a:pt x="2617325" y="806802"/>
                </a:cubicBezTo>
                <a:cubicBezTo>
                  <a:pt x="2631323" y="838298"/>
                  <a:pt x="2641822" y="871544"/>
                  <a:pt x="2651971" y="904790"/>
                </a:cubicBezTo>
                <a:cubicBezTo>
                  <a:pt x="2709014" y="1097266"/>
                  <a:pt x="2765707" y="1289742"/>
                  <a:pt x="2822400" y="1482218"/>
                </a:cubicBezTo>
                <a:cubicBezTo>
                  <a:pt x="2843047" y="1552210"/>
                  <a:pt x="2863694" y="1622201"/>
                  <a:pt x="2883992" y="1692192"/>
                </a:cubicBezTo>
                <a:cubicBezTo>
                  <a:pt x="2886092" y="1699191"/>
                  <a:pt x="2888891" y="1701641"/>
                  <a:pt x="2896240" y="1701291"/>
                </a:cubicBezTo>
                <a:cubicBezTo>
                  <a:pt x="2927037" y="1700941"/>
                  <a:pt x="2958183" y="1700941"/>
                  <a:pt x="2988979" y="1700941"/>
                </a:cubicBezTo>
                <a:cubicBezTo>
                  <a:pt x="3026774" y="1700941"/>
                  <a:pt x="3049521" y="1723688"/>
                  <a:pt x="3049521" y="1761134"/>
                </a:cubicBezTo>
                <a:cubicBezTo>
                  <a:pt x="3049521" y="2162534"/>
                  <a:pt x="3049521" y="2563934"/>
                  <a:pt x="3049521" y="2964984"/>
                </a:cubicBezTo>
                <a:cubicBezTo>
                  <a:pt x="3049521" y="3059123"/>
                  <a:pt x="3049521" y="3153611"/>
                  <a:pt x="3049521" y="3247749"/>
                </a:cubicBezTo>
                <a:cubicBezTo>
                  <a:pt x="3049521" y="3275046"/>
                  <a:pt x="3032374" y="3296743"/>
                  <a:pt x="3006477" y="3303042"/>
                </a:cubicBezTo>
                <a:cubicBezTo>
                  <a:pt x="2982680" y="3308642"/>
                  <a:pt x="2957133" y="3297443"/>
                  <a:pt x="2945934" y="3273996"/>
                </a:cubicBezTo>
                <a:cubicBezTo>
                  <a:pt x="2941735" y="3264897"/>
                  <a:pt x="2939635" y="3253699"/>
                  <a:pt x="2939635" y="3243550"/>
                </a:cubicBezTo>
                <a:cubicBezTo>
                  <a:pt x="2939635" y="2771108"/>
                  <a:pt x="2939635" y="2299367"/>
                  <a:pt x="2939635" y="1827275"/>
                </a:cubicBezTo>
                <a:cubicBezTo>
                  <a:pt x="2939635" y="1822376"/>
                  <a:pt x="2939635" y="1817477"/>
                  <a:pt x="2939635" y="1810828"/>
                </a:cubicBezTo>
                <a:cubicBezTo>
                  <a:pt x="2921787" y="1810828"/>
                  <a:pt x="2904290" y="1810478"/>
                  <a:pt x="2886792" y="1811178"/>
                </a:cubicBezTo>
                <a:cubicBezTo>
                  <a:pt x="2883992" y="1811178"/>
                  <a:pt x="2880842" y="1815377"/>
                  <a:pt x="2878743" y="1818527"/>
                </a:cubicBezTo>
                <a:cubicBezTo>
                  <a:pt x="2855296" y="1851423"/>
                  <a:pt x="2824149" y="1869270"/>
                  <a:pt x="2783555" y="1869620"/>
                </a:cubicBezTo>
                <a:cubicBezTo>
                  <a:pt x="2733861" y="1869970"/>
                  <a:pt x="2691516" y="1838824"/>
                  <a:pt x="2675418" y="1788080"/>
                </a:cubicBezTo>
                <a:cubicBezTo>
                  <a:pt x="2657570" y="1732437"/>
                  <a:pt x="2641822" y="1675744"/>
                  <a:pt x="2625374" y="1619751"/>
                </a:cubicBezTo>
                <a:cubicBezTo>
                  <a:pt x="2573930" y="1445473"/>
                  <a:pt x="2522487" y="1271195"/>
                  <a:pt x="2471743" y="1096566"/>
                </a:cubicBezTo>
                <a:cubicBezTo>
                  <a:pt x="2469293" y="1088517"/>
                  <a:pt x="2466144" y="1085718"/>
                  <a:pt x="2457395" y="1085718"/>
                </a:cubicBezTo>
                <a:cubicBezTo>
                  <a:pt x="2427299" y="1086417"/>
                  <a:pt x="2396853" y="1086067"/>
                  <a:pt x="2365356" y="1086067"/>
                </a:cubicBezTo>
                <a:cubicBezTo>
                  <a:pt x="2479092" y="1564108"/>
                  <a:pt x="2592828" y="2041099"/>
                  <a:pt x="2706564" y="2519140"/>
                </a:cubicBezTo>
                <a:cubicBezTo>
                  <a:pt x="2603327" y="2519140"/>
                  <a:pt x="2501140" y="2519140"/>
                  <a:pt x="2397202" y="2519140"/>
                </a:cubicBezTo>
                <a:cubicBezTo>
                  <a:pt x="2397202" y="2524389"/>
                  <a:pt x="2397202" y="2528938"/>
                  <a:pt x="2397202" y="2533138"/>
                </a:cubicBezTo>
                <a:cubicBezTo>
                  <a:pt x="2397202" y="2753261"/>
                  <a:pt x="2397202" y="2973383"/>
                  <a:pt x="2397202" y="3193856"/>
                </a:cubicBezTo>
                <a:cubicBezTo>
                  <a:pt x="2397202" y="3261398"/>
                  <a:pt x="2351708" y="3315291"/>
                  <a:pt x="2285216" y="3324390"/>
                </a:cubicBezTo>
                <a:cubicBezTo>
                  <a:pt x="2240772" y="3330339"/>
                  <a:pt x="2202977" y="3314941"/>
                  <a:pt x="2173230" y="3281345"/>
                </a:cubicBezTo>
                <a:cubicBezTo>
                  <a:pt x="2151183" y="3256148"/>
                  <a:pt x="2141734" y="3227102"/>
                  <a:pt x="2141734" y="3193506"/>
                </a:cubicBezTo>
                <a:cubicBezTo>
                  <a:pt x="2142084" y="2974083"/>
                  <a:pt x="2142084" y="2754660"/>
                  <a:pt x="2142084" y="2535238"/>
                </a:cubicBezTo>
                <a:cubicBezTo>
                  <a:pt x="2142084" y="2530688"/>
                  <a:pt x="2142084" y="2526139"/>
                  <a:pt x="2142084" y="2520889"/>
                </a:cubicBezTo>
                <a:cubicBezTo>
                  <a:pt x="2098690" y="2520889"/>
                  <a:pt x="2055645" y="2520889"/>
                  <a:pt x="2011200" y="2520889"/>
                </a:cubicBezTo>
                <a:cubicBezTo>
                  <a:pt x="2011200" y="2525439"/>
                  <a:pt x="2011200" y="2529988"/>
                  <a:pt x="2011200" y="2534188"/>
                </a:cubicBezTo>
                <a:cubicBezTo>
                  <a:pt x="2011200" y="2752911"/>
                  <a:pt x="2011200" y="2971633"/>
                  <a:pt x="2011200" y="3190356"/>
                </a:cubicBezTo>
                <a:cubicBezTo>
                  <a:pt x="2011200" y="3236551"/>
                  <a:pt x="1994052" y="3273996"/>
                  <a:pt x="1956607" y="3301993"/>
                </a:cubicBezTo>
                <a:cubicBezTo>
                  <a:pt x="1914262" y="3334189"/>
                  <a:pt x="1846371" y="3332789"/>
                  <a:pt x="1805426" y="3299193"/>
                </a:cubicBezTo>
                <a:cubicBezTo>
                  <a:pt x="1771130" y="3270846"/>
                  <a:pt x="1755032" y="3235151"/>
                  <a:pt x="1755032" y="3190706"/>
                </a:cubicBezTo>
                <a:cubicBezTo>
                  <a:pt x="1755032" y="2971984"/>
                  <a:pt x="1755032" y="2753261"/>
                  <a:pt x="1755032" y="2534538"/>
                </a:cubicBezTo>
                <a:cubicBezTo>
                  <a:pt x="1755032" y="2529988"/>
                  <a:pt x="1755032" y="2525439"/>
                  <a:pt x="1755032" y="2519840"/>
                </a:cubicBezTo>
                <a:cubicBezTo>
                  <a:pt x="1651445" y="2519840"/>
                  <a:pt x="1548908" y="2519840"/>
                  <a:pt x="1445321" y="2519840"/>
                </a:cubicBezTo>
                <a:cubicBezTo>
                  <a:pt x="1559406" y="2041449"/>
                  <a:pt x="1672792" y="1564458"/>
                  <a:pt x="1786878" y="1086417"/>
                </a:cubicBezTo>
                <a:cubicBezTo>
                  <a:pt x="1754332" y="1086417"/>
                  <a:pt x="1722486" y="1086067"/>
                  <a:pt x="1690990" y="1086767"/>
                </a:cubicBezTo>
                <a:cubicBezTo>
                  <a:pt x="1688190" y="1086767"/>
                  <a:pt x="1684691" y="1091667"/>
                  <a:pt x="1683291" y="1094816"/>
                </a:cubicBezTo>
                <a:cubicBezTo>
                  <a:pt x="1656694" y="1156409"/>
                  <a:pt x="1630448" y="1218001"/>
                  <a:pt x="1603851" y="1279594"/>
                </a:cubicBezTo>
                <a:cubicBezTo>
                  <a:pt x="1539109" y="1430075"/>
                  <a:pt x="1474717" y="1580556"/>
                  <a:pt x="1410325" y="1731387"/>
                </a:cubicBezTo>
                <a:cubicBezTo>
                  <a:pt x="1406825" y="1739436"/>
                  <a:pt x="1405426" y="1748885"/>
                  <a:pt x="1405426" y="1757634"/>
                </a:cubicBezTo>
                <a:cubicBezTo>
                  <a:pt x="1405426" y="1784231"/>
                  <a:pt x="1402276" y="1810128"/>
                  <a:pt x="1387928" y="1833575"/>
                </a:cubicBezTo>
                <a:cubicBezTo>
                  <a:pt x="1358531" y="1881519"/>
                  <a:pt x="1295189" y="1905666"/>
                  <a:pt x="1239196" y="1875919"/>
                </a:cubicBezTo>
                <a:cubicBezTo>
                  <a:pt x="1195452" y="1852822"/>
                  <a:pt x="1176204" y="1814677"/>
                  <a:pt x="1175854" y="1766383"/>
                </a:cubicBezTo>
                <a:cubicBezTo>
                  <a:pt x="1175504" y="1476269"/>
                  <a:pt x="1175854" y="1186155"/>
                  <a:pt x="1175854" y="895691"/>
                </a:cubicBezTo>
                <a:cubicBezTo>
                  <a:pt x="1175854" y="890792"/>
                  <a:pt x="1175854" y="885892"/>
                  <a:pt x="1175854" y="880643"/>
                </a:cubicBezTo>
                <a:cubicBezTo>
                  <a:pt x="1154507" y="880643"/>
                  <a:pt x="1134209" y="880643"/>
                  <a:pt x="1112512" y="880643"/>
                </a:cubicBezTo>
                <a:cubicBezTo>
                  <a:pt x="1112512" y="884842"/>
                  <a:pt x="1112512" y="888692"/>
                  <a:pt x="1112512" y="892542"/>
                </a:cubicBezTo>
                <a:cubicBezTo>
                  <a:pt x="1112512" y="1101816"/>
                  <a:pt x="1112162" y="1311090"/>
                  <a:pt x="1112512" y="1520364"/>
                </a:cubicBezTo>
                <a:cubicBezTo>
                  <a:pt x="1113212" y="2060697"/>
                  <a:pt x="1113912" y="2600679"/>
                  <a:pt x="1114612" y="3141012"/>
                </a:cubicBezTo>
                <a:cubicBezTo>
                  <a:pt x="1114612" y="3204355"/>
                  <a:pt x="1085565" y="3250549"/>
                  <a:pt x="1029572" y="3278895"/>
                </a:cubicBezTo>
                <a:cubicBezTo>
                  <a:pt x="973929" y="3307242"/>
                  <a:pt x="900438" y="3290444"/>
                  <a:pt x="859843" y="3243200"/>
                </a:cubicBezTo>
                <a:cubicBezTo>
                  <a:pt x="833946" y="3213103"/>
                  <a:pt x="822748" y="3178808"/>
                  <a:pt x="822748" y="3139613"/>
                </a:cubicBezTo>
                <a:cubicBezTo>
                  <a:pt x="822748" y="2735063"/>
                  <a:pt x="822748" y="2330513"/>
                  <a:pt x="822748" y="1926313"/>
                </a:cubicBezTo>
                <a:cubicBezTo>
                  <a:pt x="822748" y="1921414"/>
                  <a:pt x="822748" y="1916514"/>
                  <a:pt x="822748" y="1911265"/>
                </a:cubicBezTo>
                <a:cubicBezTo>
                  <a:pt x="790902" y="1911265"/>
                  <a:pt x="760106" y="1911265"/>
                  <a:pt x="727910" y="1911265"/>
                </a:cubicBezTo>
                <a:cubicBezTo>
                  <a:pt x="727910" y="1916164"/>
                  <a:pt x="727910" y="1921064"/>
                  <a:pt x="727910" y="1925613"/>
                </a:cubicBezTo>
                <a:cubicBezTo>
                  <a:pt x="727910" y="2334013"/>
                  <a:pt x="727910" y="2742412"/>
                  <a:pt x="727910" y="3150811"/>
                </a:cubicBezTo>
                <a:cubicBezTo>
                  <a:pt x="727910" y="3222552"/>
                  <a:pt x="666317" y="3286594"/>
                  <a:pt x="594926" y="3292544"/>
                </a:cubicBezTo>
                <a:cubicBezTo>
                  <a:pt x="516536" y="3298843"/>
                  <a:pt x="444795" y="3239700"/>
                  <a:pt x="437096" y="3159910"/>
                </a:cubicBezTo>
                <a:cubicBezTo>
                  <a:pt x="436746" y="3156761"/>
                  <a:pt x="437096" y="3153611"/>
                  <a:pt x="437096" y="3150461"/>
                </a:cubicBezTo>
                <a:cubicBezTo>
                  <a:pt x="437096" y="2615728"/>
                  <a:pt x="437096" y="2081344"/>
                  <a:pt x="437096" y="1546610"/>
                </a:cubicBezTo>
                <a:cubicBezTo>
                  <a:pt x="437096" y="1329637"/>
                  <a:pt x="437796" y="1112664"/>
                  <a:pt x="438496" y="895691"/>
                </a:cubicBezTo>
                <a:cubicBezTo>
                  <a:pt x="438496" y="890442"/>
                  <a:pt x="438496" y="885892"/>
                  <a:pt x="438496" y="880293"/>
                </a:cubicBezTo>
                <a:cubicBezTo>
                  <a:pt x="416798" y="880293"/>
                  <a:pt x="396851" y="880293"/>
                  <a:pt x="375153" y="880293"/>
                </a:cubicBezTo>
                <a:cubicBezTo>
                  <a:pt x="375153" y="885542"/>
                  <a:pt x="375153" y="890092"/>
                  <a:pt x="375153" y="894991"/>
                </a:cubicBezTo>
                <a:cubicBezTo>
                  <a:pt x="375153" y="1186155"/>
                  <a:pt x="375153" y="1477319"/>
                  <a:pt x="375153" y="1768833"/>
                </a:cubicBezTo>
                <a:cubicBezTo>
                  <a:pt x="375153" y="1817477"/>
                  <a:pt x="354856" y="1854922"/>
                  <a:pt x="310761" y="1877669"/>
                </a:cubicBezTo>
                <a:cubicBezTo>
                  <a:pt x="268767" y="1899367"/>
                  <a:pt x="221872" y="1892017"/>
                  <a:pt x="181977" y="1858072"/>
                </a:cubicBezTo>
                <a:cubicBezTo>
                  <a:pt x="178478" y="1854922"/>
                  <a:pt x="172879" y="1852822"/>
                  <a:pt x="168329" y="1852822"/>
                </a:cubicBezTo>
                <a:cubicBezTo>
                  <a:pt x="149431" y="1852122"/>
                  <a:pt x="130534" y="1852472"/>
                  <a:pt x="110236" y="1852472"/>
                </a:cubicBezTo>
                <a:cubicBezTo>
                  <a:pt x="110236" y="1858072"/>
                  <a:pt x="110236" y="1862971"/>
                  <a:pt x="110236" y="1867520"/>
                </a:cubicBezTo>
                <a:cubicBezTo>
                  <a:pt x="110236" y="2325264"/>
                  <a:pt x="110236" y="2782657"/>
                  <a:pt x="110236" y="3240400"/>
                </a:cubicBezTo>
                <a:cubicBezTo>
                  <a:pt x="110236" y="3265947"/>
                  <a:pt x="102187" y="3286594"/>
                  <a:pt x="78390" y="3298843"/>
                </a:cubicBezTo>
                <a:cubicBezTo>
                  <a:pt x="44095" y="3316691"/>
                  <a:pt x="700" y="3290444"/>
                  <a:pt x="0" y="3251949"/>
                </a:cubicBezTo>
                <a:cubicBezTo>
                  <a:pt x="0" y="3249849"/>
                  <a:pt x="0" y="3247749"/>
                  <a:pt x="0" y="3245650"/>
                </a:cubicBezTo>
                <a:cubicBezTo>
                  <a:pt x="0" y="2762010"/>
                  <a:pt x="0" y="2278370"/>
                  <a:pt x="0" y="1794730"/>
                </a:cubicBezTo>
                <a:cubicBezTo>
                  <a:pt x="0" y="1763583"/>
                  <a:pt x="16448" y="1742936"/>
                  <a:pt x="47244" y="1736987"/>
                </a:cubicBezTo>
                <a:cubicBezTo>
                  <a:pt x="55293" y="1735237"/>
                  <a:pt x="63692" y="1734537"/>
                  <a:pt x="72091" y="1734187"/>
                </a:cubicBezTo>
                <a:cubicBezTo>
                  <a:pt x="96238" y="1733837"/>
                  <a:pt x="120385" y="1734187"/>
                  <a:pt x="145582" y="1734187"/>
                </a:cubicBezTo>
                <a:cubicBezTo>
                  <a:pt x="145932" y="1729638"/>
                  <a:pt x="145932" y="1725788"/>
                  <a:pt x="145932" y="1721939"/>
                </a:cubicBezTo>
                <a:cubicBezTo>
                  <a:pt x="145932" y="1444773"/>
                  <a:pt x="145932" y="1167607"/>
                  <a:pt x="145932" y="890442"/>
                </a:cubicBezTo>
                <a:cubicBezTo>
                  <a:pt x="145932" y="813451"/>
                  <a:pt x="146282" y="736461"/>
                  <a:pt x="144882" y="659470"/>
                </a:cubicBezTo>
                <a:cubicBezTo>
                  <a:pt x="144182" y="618176"/>
                  <a:pt x="162030" y="587379"/>
                  <a:pt x="191426" y="561483"/>
                </a:cubicBezTo>
                <a:cubicBezTo>
                  <a:pt x="233071" y="524387"/>
                  <a:pt x="282765" y="501640"/>
                  <a:pt x="334908" y="483092"/>
                </a:cubicBezTo>
                <a:cubicBezTo>
                  <a:pt x="407699" y="457196"/>
                  <a:pt x="482590" y="441448"/>
                  <a:pt x="558881" y="430949"/>
                </a:cubicBezTo>
                <a:close/>
                <a:moveTo>
                  <a:pt x="2051794" y="125716"/>
                </a:moveTo>
                <a:cubicBezTo>
                  <a:pt x="2131235" y="119767"/>
                  <a:pt x="2201226" y="175060"/>
                  <a:pt x="2215574" y="252750"/>
                </a:cubicBezTo>
                <a:cubicBezTo>
                  <a:pt x="2216274" y="256250"/>
                  <a:pt x="2218724" y="260449"/>
                  <a:pt x="2221874" y="262899"/>
                </a:cubicBezTo>
                <a:cubicBezTo>
                  <a:pt x="2284166" y="317142"/>
                  <a:pt x="2314962" y="385384"/>
                  <a:pt x="2310762" y="467974"/>
                </a:cubicBezTo>
                <a:cubicBezTo>
                  <a:pt x="2304813" y="587309"/>
                  <a:pt x="2215224" y="681797"/>
                  <a:pt x="2102188" y="698945"/>
                </a:cubicBezTo>
                <a:cubicBezTo>
                  <a:pt x="2089240" y="700345"/>
                  <a:pt x="2076291" y="701045"/>
                  <a:pt x="2063343" y="702094"/>
                </a:cubicBezTo>
                <a:cubicBezTo>
                  <a:pt x="1938059" y="703844"/>
                  <a:pt x="1828172" y="604807"/>
                  <a:pt x="1816974" y="479172"/>
                </a:cubicBezTo>
                <a:cubicBezTo>
                  <a:pt x="1809275" y="393783"/>
                  <a:pt x="1837971" y="322742"/>
                  <a:pt x="1902013" y="266049"/>
                </a:cubicBezTo>
                <a:cubicBezTo>
                  <a:pt x="1907612" y="261149"/>
                  <a:pt x="1910762" y="256250"/>
                  <a:pt x="1912162" y="248901"/>
                </a:cubicBezTo>
                <a:cubicBezTo>
                  <a:pt x="1924060" y="182409"/>
                  <a:pt x="1984253" y="130615"/>
                  <a:pt x="2051794" y="125716"/>
                </a:cubicBezTo>
                <a:close/>
                <a:moveTo>
                  <a:pt x="782853" y="81"/>
                </a:moveTo>
                <a:cubicBezTo>
                  <a:pt x="915836" y="3581"/>
                  <a:pt x="1027122" y="113467"/>
                  <a:pt x="1023623" y="254850"/>
                </a:cubicBezTo>
                <a:cubicBezTo>
                  <a:pt x="1020123" y="388533"/>
                  <a:pt x="910237" y="495970"/>
                  <a:pt x="776203" y="495620"/>
                </a:cubicBezTo>
                <a:cubicBezTo>
                  <a:pt x="646719" y="497020"/>
                  <a:pt x="528434" y="394132"/>
                  <a:pt x="528084" y="248201"/>
                </a:cubicBezTo>
                <a:cubicBezTo>
                  <a:pt x="527384" y="106468"/>
                  <a:pt x="643570" y="-3418"/>
                  <a:pt x="782853" y="81"/>
                </a:cubicBezTo>
                <a:close/>
              </a:path>
            </a:pathLst>
          </a:custGeom>
          <a:solidFill>
            <a:schemeClr val="accent5"/>
          </a:solidFill>
          <a:ln w="3495" cap="flat">
            <a:noFill/>
            <a:prstDash val="solid"/>
            <a:miter/>
          </a:ln>
        </p:spPr>
        <p:txBody>
          <a:bodyPr rtlCol="0" anchor="ctr"/>
          <a:lstStyle/>
          <a:p>
            <a:endParaRPr lang="en-US"/>
          </a:p>
        </p:txBody>
      </p:sp>
      <p:sp>
        <p:nvSpPr>
          <p:cNvPr id="25" name="Parallelogram 24">
            <a:extLst>
              <a:ext uri="{FF2B5EF4-FFF2-40B4-BE49-F238E27FC236}">
                <a16:creationId xmlns:a16="http://schemas.microsoft.com/office/drawing/2014/main" id="{B17A2CE7-4242-BD4C-BC9F-EB95EF2493A6}"/>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
            <a:extLst>
              <a:ext uri="{FF2B5EF4-FFF2-40B4-BE49-F238E27FC236}">
                <a16:creationId xmlns:a16="http://schemas.microsoft.com/office/drawing/2014/main" id="{82B906A7-7157-4D47-B06E-4C40349057EC}"/>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Age group </a:t>
            </a:r>
          </a:p>
        </p:txBody>
      </p:sp>
      <p:cxnSp>
        <p:nvCxnSpPr>
          <p:cNvPr id="27" name="Straight Connector 26">
            <a:extLst>
              <a:ext uri="{FF2B5EF4-FFF2-40B4-BE49-F238E27FC236}">
                <a16:creationId xmlns:a16="http://schemas.microsoft.com/office/drawing/2014/main" id="{712AC79F-23E7-A745-A07E-83430C4D375F}"/>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372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CF82708-002E-5143-B1D6-ECEB448EAF03}"/>
              </a:ext>
            </a:extLst>
          </p:cNvPr>
          <p:cNvSpPr txBox="1"/>
          <p:nvPr/>
        </p:nvSpPr>
        <p:spPr>
          <a:xfrm>
            <a:off x="3040083" y="5863531"/>
            <a:ext cx="8847117" cy="7386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We group patients beyond BMI &gt; 25 as unhealthy and examine the differences between the 2 groups. We observe most of the patients are considered unhealthy. The cost of care among unhealthy patients is higher than that of healthy patients. </a:t>
            </a:r>
          </a:p>
        </p:txBody>
      </p:sp>
      <p:sp>
        <p:nvSpPr>
          <p:cNvPr id="15" name="TextBox 14">
            <a:extLst>
              <a:ext uri="{FF2B5EF4-FFF2-40B4-BE49-F238E27FC236}">
                <a16:creationId xmlns:a16="http://schemas.microsoft.com/office/drawing/2014/main" id="{8D57C3BE-FBED-F44E-B66B-C018BEAE8D33}"/>
              </a:ext>
            </a:extLst>
          </p:cNvPr>
          <p:cNvSpPr txBox="1"/>
          <p:nvPr/>
        </p:nvSpPr>
        <p:spPr>
          <a:xfrm>
            <a:off x="320132" y="5971252"/>
            <a:ext cx="3370881" cy="523221"/>
          </a:xfrm>
          <a:prstGeom prst="rect">
            <a:avLst/>
          </a:prstGeom>
          <a:noFill/>
        </p:spPr>
        <p:txBody>
          <a:bodyPr wrap="square" rtlCol="0" anchor="ctr">
            <a:spAutoFit/>
          </a:bodyPr>
          <a:lstStyle/>
          <a:p>
            <a:pPr algn="ctr"/>
            <a:r>
              <a:rPr lang="en-US" altLang="ko-KR" sz="2800" b="1" dirty="0">
                <a:solidFill>
                  <a:schemeClr val="accent5">
                    <a:lumMod val="75000"/>
                  </a:schemeClr>
                </a:solidFill>
                <a:cs typeface="Arial" pitchFamily="34" charset="0"/>
              </a:rPr>
              <a:t>BMI &gt; 25</a:t>
            </a:r>
            <a:endParaRPr lang="ko-KR" altLang="en-US" sz="2800" b="1" dirty="0">
              <a:solidFill>
                <a:schemeClr val="accent5">
                  <a:lumMod val="75000"/>
                </a:schemeClr>
              </a:solidFill>
              <a:cs typeface="Arial" pitchFamily="34" charset="0"/>
            </a:endParaRPr>
          </a:p>
        </p:txBody>
      </p:sp>
      <p:pic>
        <p:nvPicPr>
          <p:cNvPr id="7" name="Picture 6">
            <a:extLst>
              <a:ext uri="{FF2B5EF4-FFF2-40B4-BE49-F238E27FC236}">
                <a16:creationId xmlns:a16="http://schemas.microsoft.com/office/drawing/2014/main" id="{2DACB4D4-B246-6E49-B7AB-44D86675BA86}"/>
              </a:ext>
            </a:extLst>
          </p:cNvPr>
          <p:cNvPicPr>
            <a:picLocks noChangeAspect="1"/>
          </p:cNvPicPr>
          <p:nvPr/>
        </p:nvPicPr>
        <p:blipFill rotWithShape="1">
          <a:blip r:embed="rId2">
            <a:extLst>
              <a:ext uri="{28A0092B-C50C-407E-A947-70E740481C1C}">
                <a14:useLocalDpi xmlns:a14="http://schemas.microsoft.com/office/drawing/2010/main" val="0"/>
              </a:ext>
            </a:extLst>
          </a:blip>
          <a:srcRect b="6942"/>
          <a:stretch/>
        </p:blipFill>
        <p:spPr>
          <a:xfrm>
            <a:off x="1102178" y="1231074"/>
            <a:ext cx="10248900" cy="4112821"/>
          </a:xfrm>
          <a:prstGeom prst="rect">
            <a:avLst/>
          </a:prstGeom>
        </p:spPr>
      </p:pic>
      <p:sp>
        <p:nvSpPr>
          <p:cNvPr id="8" name="Parallelogram 7">
            <a:extLst>
              <a:ext uri="{FF2B5EF4-FFF2-40B4-BE49-F238E27FC236}">
                <a16:creationId xmlns:a16="http://schemas.microsoft.com/office/drawing/2014/main" id="{9F04201F-9CC1-BD4D-BD23-7F6F843D2424}"/>
              </a:ext>
            </a:extLst>
          </p:cNvPr>
          <p:cNvSpPr/>
          <p:nvPr/>
        </p:nvSpPr>
        <p:spPr>
          <a:xfrm>
            <a:off x="5026583" y="261843"/>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117BE022-1E8A-2F46-87E2-844A38E46BDB}"/>
              </a:ext>
            </a:extLst>
          </p:cNvPr>
          <p:cNvSpPr>
            <a:spLocks noGrp="1"/>
          </p:cNvSpPr>
          <p:nvPr>
            <p:ph type="body" sz="quarter" idx="10"/>
          </p:nvPr>
        </p:nvSpPr>
        <p:spPr>
          <a:xfrm>
            <a:off x="5248892" y="280641"/>
            <a:ext cx="6638307" cy="724247"/>
          </a:xfrm>
        </p:spPr>
        <p:txBody>
          <a:bodyPr/>
          <a:lstStyle/>
          <a:p>
            <a:r>
              <a:rPr lang="en-US" sz="4800" i="1" dirty="0">
                <a:solidFill>
                  <a:schemeClr val="bg1"/>
                </a:solidFill>
                <a:latin typeface="Calibri" panose="020F0502020204030204" pitchFamily="34" charset="0"/>
                <a:cs typeface="Calibri" panose="020F0502020204030204" pitchFamily="34" charset="0"/>
              </a:rPr>
              <a:t>BMI (Healthy/Unhealthy) </a:t>
            </a:r>
          </a:p>
        </p:txBody>
      </p:sp>
      <p:cxnSp>
        <p:nvCxnSpPr>
          <p:cNvPr id="10" name="Straight Connector 9">
            <a:extLst>
              <a:ext uri="{FF2B5EF4-FFF2-40B4-BE49-F238E27FC236}">
                <a16:creationId xmlns:a16="http://schemas.microsoft.com/office/drawing/2014/main" id="{212B3141-BB09-AB42-95C5-3877B7FA7F76}"/>
              </a:ext>
            </a:extLst>
          </p:cNvPr>
          <p:cNvCxnSpPr>
            <a:cxnSpLocks/>
          </p:cNvCxnSpPr>
          <p:nvPr/>
        </p:nvCxnSpPr>
        <p:spPr>
          <a:xfrm>
            <a:off x="4895628" y="1104406"/>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517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E7A921B-FAE8-4949-A58A-915281DF19AF}"/>
              </a:ext>
            </a:extLst>
          </p:cNvPr>
          <p:cNvGrpSpPr/>
          <p:nvPr/>
        </p:nvGrpSpPr>
        <p:grpSpPr>
          <a:xfrm>
            <a:off x="5130759" y="1801286"/>
            <a:ext cx="5316609" cy="1771948"/>
            <a:chOff x="6720553" y="2216097"/>
            <a:chExt cx="1710102" cy="952499"/>
          </a:xfrm>
        </p:grpSpPr>
        <p:sp>
          <p:nvSpPr>
            <p:cNvPr id="21" name="TextBox 20">
              <a:extLst>
                <a:ext uri="{FF2B5EF4-FFF2-40B4-BE49-F238E27FC236}">
                  <a16:creationId xmlns:a16="http://schemas.microsoft.com/office/drawing/2014/main" id="{66FB9B1B-C28E-4779-9CEB-5A57E6FAAEC2}"/>
                </a:ext>
              </a:extLst>
            </p:cNvPr>
            <p:cNvSpPr txBox="1"/>
            <p:nvPr/>
          </p:nvSpPr>
          <p:spPr>
            <a:xfrm>
              <a:off x="6732642" y="2655722"/>
              <a:ext cx="1656184" cy="51287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While correlations do not reflect strong relationship, we see that the lab results has a consistent pattern where the cost of care generally decreases as it approaches two ends of the lab result spectrum.  </a:t>
              </a:r>
            </a:p>
          </p:txBody>
        </p:sp>
        <p:sp>
          <p:nvSpPr>
            <p:cNvPr id="22" name="TextBox 21">
              <a:extLst>
                <a:ext uri="{FF2B5EF4-FFF2-40B4-BE49-F238E27FC236}">
                  <a16:creationId xmlns:a16="http://schemas.microsoft.com/office/drawing/2014/main" id="{96BF6DE3-7D1D-4964-9717-3F910E11FB2B}"/>
                </a:ext>
              </a:extLst>
            </p:cNvPr>
            <p:cNvSpPr txBox="1"/>
            <p:nvPr/>
          </p:nvSpPr>
          <p:spPr>
            <a:xfrm>
              <a:off x="6720553" y="2216097"/>
              <a:ext cx="1710102" cy="512874"/>
            </a:xfrm>
            <a:prstGeom prst="rect">
              <a:avLst/>
            </a:prstGeom>
            <a:noFill/>
          </p:spPr>
          <p:txBody>
            <a:bodyPr wrap="square" rtlCol="0" anchor="ctr">
              <a:spAutoFit/>
            </a:bodyPr>
            <a:lstStyle/>
            <a:p>
              <a:r>
                <a:rPr lang="en-US" altLang="ko-KR" sz="2800" b="1" dirty="0">
                  <a:solidFill>
                    <a:schemeClr val="accent5">
                      <a:lumMod val="50000"/>
                    </a:schemeClr>
                  </a:solidFill>
                  <a:cs typeface="Arial" pitchFamily="34" charset="0"/>
                </a:rPr>
                <a:t>Two Ends of Result Spectrum</a:t>
              </a:r>
            </a:p>
          </p:txBody>
        </p:sp>
      </p:grpSp>
      <p:pic>
        <p:nvPicPr>
          <p:cNvPr id="5" name="Picture 4">
            <a:extLst>
              <a:ext uri="{FF2B5EF4-FFF2-40B4-BE49-F238E27FC236}">
                <a16:creationId xmlns:a16="http://schemas.microsoft.com/office/drawing/2014/main" id="{2D501672-7F75-5F45-9777-0654B7B49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74112" cy="6858000"/>
          </a:xfrm>
          <a:prstGeom prst="rect">
            <a:avLst/>
          </a:prstGeom>
        </p:spPr>
      </p:pic>
      <p:sp>
        <p:nvSpPr>
          <p:cNvPr id="11" name="Parallelogram 10">
            <a:extLst>
              <a:ext uri="{FF2B5EF4-FFF2-40B4-BE49-F238E27FC236}">
                <a16:creationId xmlns:a16="http://schemas.microsoft.com/office/drawing/2014/main" id="{479E8A68-0088-E445-A632-E184465B8A1A}"/>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2979DF7A-9D6C-C348-8EB6-4F69FABC464C}"/>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Lab Results </a:t>
            </a:r>
          </a:p>
        </p:txBody>
      </p:sp>
      <p:cxnSp>
        <p:nvCxnSpPr>
          <p:cNvPr id="13" name="Straight Connector 12">
            <a:extLst>
              <a:ext uri="{FF2B5EF4-FFF2-40B4-BE49-F238E27FC236}">
                <a16:creationId xmlns:a16="http://schemas.microsoft.com/office/drawing/2014/main" id="{4E589449-F484-2E49-A64E-6C61AE663DCD}"/>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77E04813-ACCA-554B-A6E2-DDEA54E46545}"/>
              </a:ext>
            </a:extLst>
          </p:cNvPr>
          <p:cNvGrpSpPr/>
          <p:nvPr/>
        </p:nvGrpSpPr>
        <p:grpSpPr>
          <a:xfrm>
            <a:off x="9332427" y="3903769"/>
            <a:ext cx="2109000" cy="1886228"/>
            <a:chOff x="9423207" y="3983156"/>
            <a:chExt cx="2119814" cy="1895900"/>
          </a:xfrm>
        </p:grpSpPr>
        <p:sp>
          <p:nvSpPr>
            <p:cNvPr id="108" name="Freeform: Shape 355">
              <a:extLst>
                <a:ext uri="{FF2B5EF4-FFF2-40B4-BE49-F238E27FC236}">
                  <a16:creationId xmlns:a16="http://schemas.microsoft.com/office/drawing/2014/main" id="{2DA52C1A-8383-DE49-8A97-F9CCEDE4FCD4}"/>
                </a:ext>
              </a:extLst>
            </p:cNvPr>
            <p:cNvSpPr>
              <a:spLocks/>
            </p:cNvSpPr>
            <p:nvPr/>
          </p:nvSpPr>
          <p:spPr>
            <a:xfrm rot="18902941">
              <a:off x="9423207" y="4277920"/>
              <a:ext cx="2119814" cy="1396196"/>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bg1">
                <a:lumMod val="75000"/>
              </a:schemeClr>
            </a:solidFill>
            <a:ln w="9525" cap="flat">
              <a:noFill/>
              <a:prstDash val="solid"/>
              <a:miter/>
            </a:ln>
          </p:spPr>
          <p:txBody>
            <a:bodyPr rtlCol="0" anchor="ctr"/>
            <a:lstStyle/>
            <a:p>
              <a:endParaRPr lang="en-US"/>
            </a:p>
          </p:txBody>
        </p:sp>
        <p:sp>
          <p:nvSpPr>
            <p:cNvPr id="109" name="Freeform: Shape 356">
              <a:extLst>
                <a:ext uri="{FF2B5EF4-FFF2-40B4-BE49-F238E27FC236}">
                  <a16:creationId xmlns:a16="http://schemas.microsoft.com/office/drawing/2014/main" id="{5C1E3FF2-9C49-DF46-966F-12FEE7C5E730}"/>
                </a:ext>
              </a:extLst>
            </p:cNvPr>
            <p:cNvSpPr/>
            <p:nvPr/>
          </p:nvSpPr>
          <p:spPr>
            <a:xfrm rot="18902941">
              <a:off x="9431062" y="4290263"/>
              <a:ext cx="2101836" cy="1370763"/>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0" name="Freeform: Shape 357">
              <a:extLst>
                <a:ext uri="{FF2B5EF4-FFF2-40B4-BE49-F238E27FC236}">
                  <a16:creationId xmlns:a16="http://schemas.microsoft.com/office/drawing/2014/main" id="{A63CF30E-06A7-C64D-9835-DF0731B904C1}"/>
                </a:ext>
              </a:extLst>
            </p:cNvPr>
            <p:cNvSpPr/>
            <p:nvPr/>
          </p:nvSpPr>
          <p:spPr>
            <a:xfrm rot="18902941">
              <a:off x="9510609" y="4379560"/>
              <a:ext cx="1919067" cy="1172764"/>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4"/>
            </a:solidFill>
            <a:ln w="9525" cap="flat">
              <a:noFill/>
              <a:prstDash val="solid"/>
              <a:miter/>
            </a:ln>
          </p:spPr>
          <p:txBody>
            <a:bodyPr rtlCol="0" anchor="ctr"/>
            <a:lstStyle/>
            <a:p>
              <a:endParaRPr lang="en-US" dirty="0"/>
            </a:p>
          </p:txBody>
        </p:sp>
        <p:sp>
          <p:nvSpPr>
            <p:cNvPr id="111" name="Freeform 18">
              <a:extLst>
                <a:ext uri="{FF2B5EF4-FFF2-40B4-BE49-F238E27FC236}">
                  <a16:creationId xmlns:a16="http://schemas.microsoft.com/office/drawing/2014/main" id="{CB38937B-0A1B-6742-93BE-AB33C720B701}"/>
                </a:ext>
              </a:extLst>
            </p:cNvPr>
            <p:cNvSpPr>
              <a:spLocks/>
            </p:cNvSpPr>
            <p:nvPr/>
          </p:nvSpPr>
          <p:spPr bwMode="auto">
            <a:xfrm rot="18902941">
              <a:off x="9922753" y="4999678"/>
              <a:ext cx="239076" cy="879378"/>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nvGrpSpPr>
            <p:cNvPr id="112" name="Group 111">
              <a:extLst>
                <a:ext uri="{FF2B5EF4-FFF2-40B4-BE49-F238E27FC236}">
                  <a16:creationId xmlns:a16="http://schemas.microsoft.com/office/drawing/2014/main" id="{4D519FD6-D4B2-6941-8ECA-9F33FED243B3}"/>
                </a:ext>
              </a:extLst>
            </p:cNvPr>
            <p:cNvGrpSpPr/>
            <p:nvPr/>
          </p:nvGrpSpPr>
          <p:grpSpPr>
            <a:xfrm rot="18900000">
              <a:off x="10066374" y="4360768"/>
              <a:ext cx="1196173" cy="911419"/>
              <a:chOff x="11413389" y="3573459"/>
              <a:chExt cx="1196173" cy="911419"/>
            </a:xfrm>
          </p:grpSpPr>
          <p:sp>
            <p:nvSpPr>
              <p:cNvPr id="119" name="Rectangle 118">
                <a:extLst>
                  <a:ext uri="{FF2B5EF4-FFF2-40B4-BE49-F238E27FC236}">
                    <a16:creationId xmlns:a16="http://schemas.microsoft.com/office/drawing/2014/main" id="{07895B53-40CD-DC42-A7B4-BA46F7533503}"/>
                  </a:ext>
                </a:extLst>
              </p:cNvPr>
              <p:cNvSpPr/>
              <p:nvPr/>
            </p:nvSpPr>
            <p:spPr>
              <a:xfrm>
                <a:off x="11413389" y="3573459"/>
                <a:ext cx="1196173" cy="1380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1C40CBF9-C6B8-1344-9109-11ED4815C71C}"/>
                  </a:ext>
                </a:extLst>
              </p:cNvPr>
              <p:cNvSpPr/>
              <p:nvPr/>
            </p:nvSpPr>
            <p:spPr>
              <a:xfrm>
                <a:off x="11422238" y="3822358"/>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368">
                <a:extLst>
                  <a:ext uri="{FF2B5EF4-FFF2-40B4-BE49-F238E27FC236}">
                    <a16:creationId xmlns:a16="http://schemas.microsoft.com/office/drawing/2014/main" id="{4059B68B-18D1-F346-BB88-C9749A877E50}"/>
                  </a:ext>
                </a:extLst>
              </p:cNvPr>
              <p:cNvSpPr/>
              <p:nvPr/>
            </p:nvSpPr>
            <p:spPr>
              <a:xfrm>
                <a:off x="11473996" y="3874089"/>
                <a:ext cx="451750" cy="301194"/>
              </a:xfrm>
              <a:custGeom>
                <a:avLst/>
                <a:gdLst>
                  <a:gd name="connsiteX0" fmla="*/ 146903 w 451750"/>
                  <a:gd name="connsiteY0" fmla="*/ 254995 h 301194"/>
                  <a:gd name="connsiteX1" fmla="*/ 442184 w 451750"/>
                  <a:gd name="connsiteY1" fmla="*/ 254995 h 301194"/>
                  <a:gd name="connsiteX2" fmla="*/ 451747 w 451750"/>
                  <a:gd name="connsiteY2" fmla="*/ 264558 h 301194"/>
                  <a:gd name="connsiteX3" fmla="*/ 451747 w 451750"/>
                  <a:gd name="connsiteY3" fmla="*/ 291631 h 301194"/>
                  <a:gd name="connsiteX4" fmla="*/ 442184 w 451750"/>
                  <a:gd name="connsiteY4" fmla="*/ 301194 h 301194"/>
                  <a:gd name="connsiteX5" fmla="*/ 146903 w 451750"/>
                  <a:gd name="connsiteY5" fmla="*/ 301194 h 301194"/>
                  <a:gd name="connsiteX6" fmla="*/ 137340 w 451750"/>
                  <a:gd name="connsiteY6" fmla="*/ 291631 h 301194"/>
                  <a:gd name="connsiteX7" fmla="*/ 137340 w 451750"/>
                  <a:gd name="connsiteY7" fmla="*/ 264558 h 301194"/>
                  <a:gd name="connsiteX8" fmla="*/ 146903 w 451750"/>
                  <a:gd name="connsiteY8" fmla="*/ 254995 h 301194"/>
                  <a:gd name="connsiteX9" fmla="*/ 9563 w 451750"/>
                  <a:gd name="connsiteY9" fmla="*/ 254995 h 301194"/>
                  <a:gd name="connsiteX10" fmla="*/ 83300 w 451750"/>
                  <a:gd name="connsiteY10" fmla="*/ 254995 h 301194"/>
                  <a:gd name="connsiteX11" fmla="*/ 92863 w 451750"/>
                  <a:gd name="connsiteY11" fmla="*/ 264558 h 301194"/>
                  <a:gd name="connsiteX12" fmla="*/ 92863 w 451750"/>
                  <a:gd name="connsiteY12" fmla="*/ 291631 h 301194"/>
                  <a:gd name="connsiteX13" fmla="*/ 83300 w 451750"/>
                  <a:gd name="connsiteY13" fmla="*/ 301194 h 301194"/>
                  <a:gd name="connsiteX14" fmla="*/ 9563 w 451750"/>
                  <a:gd name="connsiteY14" fmla="*/ 301194 h 301194"/>
                  <a:gd name="connsiteX15" fmla="*/ 0 w 451750"/>
                  <a:gd name="connsiteY15" fmla="*/ 291631 h 301194"/>
                  <a:gd name="connsiteX16" fmla="*/ 0 w 451750"/>
                  <a:gd name="connsiteY16" fmla="*/ 264558 h 301194"/>
                  <a:gd name="connsiteX17" fmla="*/ 9563 w 451750"/>
                  <a:gd name="connsiteY17" fmla="*/ 254995 h 301194"/>
                  <a:gd name="connsiteX18" fmla="*/ 146904 w 451750"/>
                  <a:gd name="connsiteY18" fmla="*/ 169997 h 301194"/>
                  <a:gd name="connsiteX19" fmla="*/ 442185 w 451750"/>
                  <a:gd name="connsiteY19" fmla="*/ 169997 h 301194"/>
                  <a:gd name="connsiteX20" fmla="*/ 451748 w 451750"/>
                  <a:gd name="connsiteY20" fmla="*/ 179560 h 301194"/>
                  <a:gd name="connsiteX21" fmla="*/ 451748 w 451750"/>
                  <a:gd name="connsiteY21" fmla="*/ 206633 h 301194"/>
                  <a:gd name="connsiteX22" fmla="*/ 442185 w 451750"/>
                  <a:gd name="connsiteY22" fmla="*/ 216196 h 301194"/>
                  <a:gd name="connsiteX23" fmla="*/ 146904 w 451750"/>
                  <a:gd name="connsiteY23" fmla="*/ 216196 h 301194"/>
                  <a:gd name="connsiteX24" fmla="*/ 137341 w 451750"/>
                  <a:gd name="connsiteY24" fmla="*/ 206633 h 301194"/>
                  <a:gd name="connsiteX25" fmla="*/ 137341 w 451750"/>
                  <a:gd name="connsiteY25" fmla="*/ 179560 h 301194"/>
                  <a:gd name="connsiteX26" fmla="*/ 146904 w 451750"/>
                  <a:gd name="connsiteY26" fmla="*/ 169997 h 301194"/>
                  <a:gd name="connsiteX27" fmla="*/ 9563 w 451750"/>
                  <a:gd name="connsiteY27" fmla="*/ 169997 h 301194"/>
                  <a:gd name="connsiteX28" fmla="*/ 83300 w 451750"/>
                  <a:gd name="connsiteY28" fmla="*/ 169997 h 301194"/>
                  <a:gd name="connsiteX29" fmla="*/ 92863 w 451750"/>
                  <a:gd name="connsiteY29" fmla="*/ 179560 h 301194"/>
                  <a:gd name="connsiteX30" fmla="*/ 92863 w 451750"/>
                  <a:gd name="connsiteY30" fmla="*/ 206633 h 301194"/>
                  <a:gd name="connsiteX31" fmla="*/ 83300 w 451750"/>
                  <a:gd name="connsiteY31" fmla="*/ 216196 h 301194"/>
                  <a:gd name="connsiteX32" fmla="*/ 9563 w 451750"/>
                  <a:gd name="connsiteY32" fmla="*/ 216196 h 301194"/>
                  <a:gd name="connsiteX33" fmla="*/ 0 w 451750"/>
                  <a:gd name="connsiteY33" fmla="*/ 206633 h 301194"/>
                  <a:gd name="connsiteX34" fmla="*/ 0 w 451750"/>
                  <a:gd name="connsiteY34" fmla="*/ 179560 h 301194"/>
                  <a:gd name="connsiteX35" fmla="*/ 9563 w 451750"/>
                  <a:gd name="connsiteY35" fmla="*/ 169997 h 301194"/>
                  <a:gd name="connsiteX36" fmla="*/ 146903 w 451750"/>
                  <a:gd name="connsiteY36" fmla="*/ 84998 h 301194"/>
                  <a:gd name="connsiteX37" fmla="*/ 442184 w 451750"/>
                  <a:gd name="connsiteY37" fmla="*/ 84998 h 301194"/>
                  <a:gd name="connsiteX38" fmla="*/ 451747 w 451750"/>
                  <a:gd name="connsiteY38" fmla="*/ 94561 h 301194"/>
                  <a:gd name="connsiteX39" fmla="*/ 451747 w 451750"/>
                  <a:gd name="connsiteY39" fmla="*/ 121634 h 301194"/>
                  <a:gd name="connsiteX40" fmla="*/ 442184 w 451750"/>
                  <a:gd name="connsiteY40" fmla="*/ 131197 h 301194"/>
                  <a:gd name="connsiteX41" fmla="*/ 146903 w 451750"/>
                  <a:gd name="connsiteY41" fmla="*/ 131197 h 301194"/>
                  <a:gd name="connsiteX42" fmla="*/ 137340 w 451750"/>
                  <a:gd name="connsiteY42" fmla="*/ 121634 h 301194"/>
                  <a:gd name="connsiteX43" fmla="*/ 137340 w 451750"/>
                  <a:gd name="connsiteY43" fmla="*/ 94561 h 301194"/>
                  <a:gd name="connsiteX44" fmla="*/ 146903 w 451750"/>
                  <a:gd name="connsiteY44" fmla="*/ 84998 h 301194"/>
                  <a:gd name="connsiteX45" fmla="*/ 9563 w 451750"/>
                  <a:gd name="connsiteY45" fmla="*/ 84998 h 301194"/>
                  <a:gd name="connsiteX46" fmla="*/ 83300 w 451750"/>
                  <a:gd name="connsiteY46" fmla="*/ 84998 h 301194"/>
                  <a:gd name="connsiteX47" fmla="*/ 92863 w 451750"/>
                  <a:gd name="connsiteY47" fmla="*/ 94561 h 301194"/>
                  <a:gd name="connsiteX48" fmla="*/ 92863 w 451750"/>
                  <a:gd name="connsiteY48" fmla="*/ 121634 h 301194"/>
                  <a:gd name="connsiteX49" fmla="*/ 83300 w 451750"/>
                  <a:gd name="connsiteY49" fmla="*/ 131197 h 301194"/>
                  <a:gd name="connsiteX50" fmla="*/ 9563 w 451750"/>
                  <a:gd name="connsiteY50" fmla="*/ 131197 h 301194"/>
                  <a:gd name="connsiteX51" fmla="*/ 0 w 451750"/>
                  <a:gd name="connsiteY51" fmla="*/ 121634 h 301194"/>
                  <a:gd name="connsiteX52" fmla="*/ 0 w 451750"/>
                  <a:gd name="connsiteY52" fmla="*/ 94561 h 301194"/>
                  <a:gd name="connsiteX53" fmla="*/ 9563 w 451750"/>
                  <a:gd name="connsiteY53" fmla="*/ 84998 h 301194"/>
                  <a:gd name="connsiteX54" fmla="*/ 9564 w 451750"/>
                  <a:gd name="connsiteY54" fmla="*/ 1 h 301194"/>
                  <a:gd name="connsiteX55" fmla="*/ 83301 w 451750"/>
                  <a:gd name="connsiteY55" fmla="*/ 1 h 301194"/>
                  <a:gd name="connsiteX56" fmla="*/ 92864 w 451750"/>
                  <a:gd name="connsiteY56" fmla="*/ 9564 h 301194"/>
                  <a:gd name="connsiteX57" fmla="*/ 92864 w 451750"/>
                  <a:gd name="connsiteY57" fmla="*/ 36637 h 301194"/>
                  <a:gd name="connsiteX58" fmla="*/ 83301 w 451750"/>
                  <a:gd name="connsiteY58" fmla="*/ 46200 h 301194"/>
                  <a:gd name="connsiteX59" fmla="*/ 9564 w 451750"/>
                  <a:gd name="connsiteY59" fmla="*/ 46200 h 301194"/>
                  <a:gd name="connsiteX60" fmla="*/ 1 w 451750"/>
                  <a:gd name="connsiteY60" fmla="*/ 36637 h 301194"/>
                  <a:gd name="connsiteX61" fmla="*/ 1 w 451750"/>
                  <a:gd name="connsiteY61" fmla="*/ 9564 h 301194"/>
                  <a:gd name="connsiteX62" fmla="*/ 9564 w 451750"/>
                  <a:gd name="connsiteY62" fmla="*/ 1 h 301194"/>
                  <a:gd name="connsiteX63" fmla="*/ 146906 w 451750"/>
                  <a:gd name="connsiteY63" fmla="*/ 0 h 301194"/>
                  <a:gd name="connsiteX64" fmla="*/ 442187 w 451750"/>
                  <a:gd name="connsiteY64" fmla="*/ 0 h 301194"/>
                  <a:gd name="connsiteX65" fmla="*/ 451750 w 451750"/>
                  <a:gd name="connsiteY65" fmla="*/ 9563 h 301194"/>
                  <a:gd name="connsiteX66" fmla="*/ 451750 w 451750"/>
                  <a:gd name="connsiteY66" fmla="*/ 36636 h 301194"/>
                  <a:gd name="connsiteX67" fmla="*/ 442187 w 451750"/>
                  <a:gd name="connsiteY67" fmla="*/ 46199 h 301194"/>
                  <a:gd name="connsiteX68" fmla="*/ 146906 w 451750"/>
                  <a:gd name="connsiteY68" fmla="*/ 46199 h 301194"/>
                  <a:gd name="connsiteX69" fmla="*/ 137343 w 451750"/>
                  <a:gd name="connsiteY69" fmla="*/ 36636 h 301194"/>
                  <a:gd name="connsiteX70" fmla="*/ 137343 w 451750"/>
                  <a:gd name="connsiteY70" fmla="*/ 9563 h 301194"/>
                  <a:gd name="connsiteX71" fmla="*/ 146906 w 451750"/>
                  <a:gd name="connsiteY71" fmla="*/ 0 h 30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1750" h="301194">
                    <a:moveTo>
                      <a:pt x="146903" y="254995"/>
                    </a:moveTo>
                    <a:lnTo>
                      <a:pt x="442184" y="254995"/>
                    </a:lnTo>
                    <a:cubicBezTo>
                      <a:pt x="447465" y="254995"/>
                      <a:pt x="451747" y="259277"/>
                      <a:pt x="451747" y="264558"/>
                    </a:cubicBezTo>
                    <a:lnTo>
                      <a:pt x="451747" y="291631"/>
                    </a:lnTo>
                    <a:cubicBezTo>
                      <a:pt x="451747" y="296912"/>
                      <a:pt x="447465" y="301194"/>
                      <a:pt x="442184" y="301194"/>
                    </a:cubicBezTo>
                    <a:lnTo>
                      <a:pt x="146903" y="301194"/>
                    </a:lnTo>
                    <a:cubicBezTo>
                      <a:pt x="141622" y="301194"/>
                      <a:pt x="137340" y="296912"/>
                      <a:pt x="137340" y="291631"/>
                    </a:cubicBezTo>
                    <a:lnTo>
                      <a:pt x="137340" y="264558"/>
                    </a:lnTo>
                    <a:cubicBezTo>
                      <a:pt x="137340" y="259277"/>
                      <a:pt x="141622" y="254995"/>
                      <a:pt x="146903" y="254995"/>
                    </a:cubicBezTo>
                    <a:close/>
                    <a:moveTo>
                      <a:pt x="9563" y="254995"/>
                    </a:moveTo>
                    <a:lnTo>
                      <a:pt x="83300" y="254995"/>
                    </a:lnTo>
                    <a:cubicBezTo>
                      <a:pt x="88581" y="254995"/>
                      <a:pt x="92863" y="259277"/>
                      <a:pt x="92863" y="264558"/>
                    </a:cubicBezTo>
                    <a:lnTo>
                      <a:pt x="92863" y="291631"/>
                    </a:lnTo>
                    <a:cubicBezTo>
                      <a:pt x="92863" y="296912"/>
                      <a:pt x="88581" y="301194"/>
                      <a:pt x="83300" y="301194"/>
                    </a:cubicBezTo>
                    <a:lnTo>
                      <a:pt x="9563" y="301194"/>
                    </a:lnTo>
                    <a:cubicBezTo>
                      <a:pt x="4282" y="301194"/>
                      <a:pt x="0" y="296912"/>
                      <a:pt x="0" y="291631"/>
                    </a:cubicBezTo>
                    <a:lnTo>
                      <a:pt x="0" y="264558"/>
                    </a:lnTo>
                    <a:cubicBezTo>
                      <a:pt x="0" y="259277"/>
                      <a:pt x="4282" y="254995"/>
                      <a:pt x="9563" y="254995"/>
                    </a:cubicBezTo>
                    <a:close/>
                    <a:moveTo>
                      <a:pt x="146904" y="169997"/>
                    </a:moveTo>
                    <a:lnTo>
                      <a:pt x="442185" y="169997"/>
                    </a:lnTo>
                    <a:cubicBezTo>
                      <a:pt x="447466" y="169997"/>
                      <a:pt x="451748" y="174279"/>
                      <a:pt x="451748" y="179560"/>
                    </a:cubicBezTo>
                    <a:lnTo>
                      <a:pt x="451748" y="206633"/>
                    </a:lnTo>
                    <a:cubicBezTo>
                      <a:pt x="451748" y="211914"/>
                      <a:pt x="447466" y="216196"/>
                      <a:pt x="442185" y="216196"/>
                    </a:cubicBezTo>
                    <a:lnTo>
                      <a:pt x="146904" y="216196"/>
                    </a:lnTo>
                    <a:cubicBezTo>
                      <a:pt x="141623" y="216196"/>
                      <a:pt x="137341" y="211914"/>
                      <a:pt x="137341" y="206633"/>
                    </a:cubicBezTo>
                    <a:lnTo>
                      <a:pt x="137341" y="179560"/>
                    </a:lnTo>
                    <a:cubicBezTo>
                      <a:pt x="137341" y="174279"/>
                      <a:pt x="141623" y="169997"/>
                      <a:pt x="146904" y="169997"/>
                    </a:cubicBezTo>
                    <a:close/>
                    <a:moveTo>
                      <a:pt x="9563" y="169997"/>
                    </a:moveTo>
                    <a:lnTo>
                      <a:pt x="83300" y="169997"/>
                    </a:lnTo>
                    <a:cubicBezTo>
                      <a:pt x="88581" y="169997"/>
                      <a:pt x="92863" y="174279"/>
                      <a:pt x="92863" y="179560"/>
                    </a:cubicBezTo>
                    <a:lnTo>
                      <a:pt x="92863" y="206633"/>
                    </a:lnTo>
                    <a:cubicBezTo>
                      <a:pt x="92863" y="211914"/>
                      <a:pt x="88581" y="216196"/>
                      <a:pt x="83300" y="216196"/>
                    </a:cubicBezTo>
                    <a:lnTo>
                      <a:pt x="9563" y="216196"/>
                    </a:lnTo>
                    <a:cubicBezTo>
                      <a:pt x="4282" y="216196"/>
                      <a:pt x="0" y="211914"/>
                      <a:pt x="0" y="206633"/>
                    </a:cubicBezTo>
                    <a:lnTo>
                      <a:pt x="0" y="179560"/>
                    </a:lnTo>
                    <a:cubicBezTo>
                      <a:pt x="0" y="174279"/>
                      <a:pt x="4282" y="169997"/>
                      <a:pt x="9563" y="169997"/>
                    </a:cubicBezTo>
                    <a:close/>
                    <a:moveTo>
                      <a:pt x="146903" y="84998"/>
                    </a:moveTo>
                    <a:lnTo>
                      <a:pt x="442184" y="84998"/>
                    </a:lnTo>
                    <a:cubicBezTo>
                      <a:pt x="447465" y="84998"/>
                      <a:pt x="451747" y="89280"/>
                      <a:pt x="451747" y="94561"/>
                    </a:cubicBezTo>
                    <a:lnTo>
                      <a:pt x="451747" y="121634"/>
                    </a:lnTo>
                    <a:cubicBezTo>
                      <a:pt x="451747" y="126915"/>
                      <a:pt x="447465" y="131197"/>
                      <a:pt x="442184" y="131197"/>
                    </a:cubicBezTo>
                    <a:lnTo>
                      <a:pt x="146903" y="131197"/>
                    </a:lnTo>
                    <a:cubicBezTo>
                      <a:pt x="141622" y="131197"/>
                      <a:pt x="137340" y="126915"/>
                      <a:pt x="137340" y="121634"/>
                    </a:cubicBezTo>
                    <a:lnTo>
                      <a:pt x="137340" y="94561"/>
                    </a:lnTo>
                    <a:cubicBezTo>
                      <a:pt x="137340" y="89280"/>
                      <a:pt x="141622" y="84998"/>
                      <a:pt x="146903" y="84998"/>
                    </a:cubicBezTo>
                    <a:close/>
                    <a:moveTo>
                      <a:pt x="9563" y="84998"/>
                    </a:moveTo>
                    <a:lnTo>
                      <a:pt x="83300" y="84998"/>
                    </a:lnTo>
                    <a:cubicBezTo>
                      <a:pt x="88581" y="84998"/>
                      <a:pt x="92863" y="89280"/>
                      <a:pt x="92863" y="94561"/>
                    </a:cubicBezTo>
                    <a:lnTo>
                      <a:pt x="92863" y="121634"/>
                    </a:lnTo>
                    <a:cubicBezTo>
                      <a:pt x="92863" y="126915"/>
                      <a:pt x="88581" y="131197"/>
                      <a:pt x="83300" y="131197"/>
                    </a:cubicBezTo>
                    <a:lnTo>
                      <a:pt x="9563" y="131197"/>
                    </a:lnTo>
                    <a:cubicBezTo>
                      <a:pt x="4282" y="131197"/>
                      <a:pt x="0" y="126915"/>
                      <a:pt x="0" y="121634"/>
                    </a:cubicBezTo>
                    <a:lnTo>
                      <a:pt x="0" y="94561"/>
                    </a:lnTo>
                    <a:cubicBezTo>
                      <a:pt x="0" y="89280"/>
                      <a:pt x="4282" y="84998"/>
                      <a:pt x="9563" y="84998"/>
                    </a:cubicBezTo>
                    <a:close/>
                    <a:moveTo>
                      <a:pt x="9564" y="1"/>
                    </a:moveTo>
                    <a:lnTo>
                      <a:pt x="83301" y="1"/>
                    </a:lnTo>
                    <a:cubicBezTo>
                      <a:pt x="88582" y="1"/>
                      <a:pt x="92864" y="4283"/>
                      <a:pt x="92864" y="9564"/>
                    </a:cubicBezTo>
                    <a:lnTo>
                      <a:pt x="92864" y="36637"/>
                    </a:lnTo>
                    <a:cubicBezTo>
                      <a:pt x="92864" y="41918"/>
                      <a:pt x="88582" y="46200"/>
                      <a:pt x="83301" y="46200"/>
                    </a:cubicBezTo>
                    <a:lnTo>
                      <a:pt x="9564" y="46200"/>
                    </a:lnTo>
                    <a:cubicBezTo>
                      <a:pt x="4283" y="46200"/>
                      <a:pt x="1" y="41918"/>
                      <a:pt x="1" y="36637"/>
                    </a:cubicBezTo>
                    <a:lnTo>
                      <a:pt x="1" y="9564"/>
                    </a:lnTo>
                    <a:cubicBezTo>
                      <a:pt x="1" y="4283"/>
                      <a:pt x="4283" y="1"/>
                      <a:pt x="9564" y="1"/>
                    </a:cubicBezTo>
                    <a:close/>
                    <a:moveTo>
                      <a:pt x="146906" y="0"/>
                    </a:moveTo>
                    <a:lnTo>
                      <a:pt x="442187" y="0"/>
                    </a:lnTo>
                    <a:cubicBezTo>
                      <a:pt x="447468" y="0"/>
                      <a:pt x="451750" y="4282"/>
                      <a:pt x="451750" y="9563"/>
                    </a:cubicBezTo>
                    <a:lnTo>
                      <a:pt x="451750" y="36636"/>
                    </a:lnTo>
                    <a:cubicBezTo>
                      <a:pt x="451750" y="41917"/>
                      <a:pt x="447468" y="46199"/>
                      <a:pt x="442187" y="46199"/>
                    </a:cubicBezTo>
                    <a:lnTo>
                      <a:pt x="146906" y="46199"/>
                    </a:lnTo>
                    <a:cubicBezTo>
                      <a:pt x="141625" y="46199"/>
                      <a:pt x="137343" y="41917"/>
                      <a:pt x="137343" y="36636"/>
                    </a:cubicBezTo>
                    <a:lnTo>
                      <a:pt x="137343" y="9563"/>
                    </a:lnTo>
                    <a:cubicBezTo>
                      <a:pt x="137343" y="4282"/>
                      <a:pt x="141625" y="0"/>
                      <a:pt x="146906"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Rectangle 121">
                <a:extLst>
                  <a:ext uri="{FF2B5EF4-FFF2-40B4-BE49-F238E27FC236}">
                    <a16:creationId xmlns:a16="http://schemas.microsoft.com/office/drawing/2014/main" id="{E0C7D7E2-5FC2-6049-BE7A-AB7F0FDE95C0}"/>
                  </a:ext>
                </a:extLst>
              </p:cNvPr>
              <p:cNvSpPr/>
              <p:nvPr/>
            </p:nvSpPr>
            <p:spPr>
              <a:xfrm>
                <a:off x="12066277" y="3822357"/>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Shape 370">
                <a:extLst>
                  <a:ext uri="{FF2B5EF4-FFF2-40B4-BE49-F238E27FC236}">
                    <a16:creationId xmlns:a16="http://schemas.microsoft.com/office/drawing/2014/main" id="{6ECEB8E4-2B43-584A-9ED4-491BFDFED9DF}"/>
                  </a:ext>
                </a:extLst>
              </p:cNvPr>
              <p:cNvSpPr/>
              <p:nvPr/>
            </p:nvSpPr>
            <p:spPr>
              <a:xfrm>
                <a:off x="12140596" y="3858434"/>
                <a:ext cx="394645" cy="307976"/>
              </a:xfrm>
              <a:custGeom>
                <a:avLst/>
                <a:gdLst>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343 h 700878"/>
                  <a:gd name="connsiteX1" fmla="*/ 62563 w 785813"/>
                  <a:gd name="connsiteY1" fmla="*/ 487817 h 700878"/>
                  <a:gd name="connsiteX2" fmla="*/ 88205 w 785813"/>
                  <a:gd name="connsiteY2" fmla="*/ 449038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262 h 700797"/>
                  <a:gd name="connsiteX1" fmla="*/ 62563 w 785813"/>
                  <a:gd name="connsiteY1" fmla="*/ 487736 h 700797"/>
                  <a:gd name="connsiteX2" fmla="*/ 88205 w 785813"/>
                  <a:gd name="connsiteY2" fmla="*/ 448957 h 700797"/>
                  <a:gd name="connsiteX3" fmla="*/ 206794 w 785813"/>
                  <a:gd name="connsiteY3" fmla="*/ 525933 h 700797"/>
                  <a:gd name="connsiteX4" fmla="*/ 204788 w 785813"/>
                  <a:gd name="connsiteY4" fmla="*/ 1006 h 700797"/>
                  <a:gd name="connsiteX5" fmla="*/ 290513 w 785813"/>
                  <a:gd name="connsiteY5" fmla="*/ 686806 h 700797"/>
                  <a:gd name="connsiteX6" fmla="*/ 447675 w 785813"/>
                  <a:gd name="connsiteY6" fmla="*/ 451062 h 700797"/>
                  <a:gd name="connsiteX7" fmla="*/ 581025 w 785813"/>
                  <a:gd name="connsiteY7" fmla="*/ 310568 h 700797"/>
                  <a:gd name="connsiteX8" fmla="*/ 745331 w 785813"/>
                  <a:gd name="connsiteY8" fmla="*/ 422487 h 700797"/>
                  <a:gd name="connsiteX9" fmla="*/ 785813 w 785813"/>
                  <a:gd name="connsiteY9" fmla="*/ 448681 h 700797"/>
                  <a:gd name="connsiteX0" fmla="*/ 0 w 785813"/>
                  <a:gd name="connsiteY0" fmla="*/ 527247 h 700782"/>
                  <a:gd name="connsiteX1" fmla="*/ 62563 w 785813"/>
                  <a:gd name="connsiteY1" fmla="*/ 487721 h 700782"/>
                  <a:gd name="connsiteX2" fmla="*/ 88205 w 785813"/>
                  <a:gd name="connsiteY2" fmla="*/ 448942 h 700782"/>
                  <a:gd name="connsiteX3" fmla="*/ 206794 w 785813"/>
                  <a:gd name="connsiteY3" fmla="*/ 525918 h 700782"/>
                  <a:gd name="connsiteX4" fmla="*/ 204788 w 785813"/>
                  <a:gd name="connsiteY4" fmla="*/ 991 h 700782"/>
                  <a:gd name="connsiteX5" fmla="*/ 290513 w 785813"/>
                  <a:gd name="connsiteY5" fmla="*/ 686791 h 700782"/>
                  <a:gd name="connsiteX6" fmla="*/ 447675 w 785813"/>
                  <a:gd name="connsiteY6" fmla="*/ 451047 h 700782"/>
                  <a:gd name="connsiteX7" fmla="*/ 581025 w 785813"/>
                  <a:gd name="connsiteY7" fmla="*/ 310553 h 700782"/>
                  <a:gd name="connsiteX8" fmla="*/ 745331 w 785813"/>
                  <a:gd name="connsiteY8" fmla="*/ 422472 h 700782"/>
                  <a:gd name="connsiteX9" fmla="*/ 785813 w 785813"/>
                  <a:gd name="connsiteY9" fmla="*/ 448666 h 700782"/>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57 h 700892"/>
                  <a:gd name="connsiteX1" fmla="*/ 62563 w 785813"/>
                  <a:gd name="connsiteY1" fmla="*/ 487831 h 700892"/>
                  <a:gd name="connsiteX2" fmla="*/ 91915 w 785813"/>
                  <a:gd name="connsiteY2" fmla="*/ 447198 h 700892"/>
                  <a:gd name="connsiteX3" fmla="*/ 204011 w 785813"/>
                  <a:gd name="connsiteY3" fmla="*/ 525100 h 700892"/>
                  <a:gd name="connsiteX4" fmla="*/ 204788 w 785813"/>
                  <a:gd name="connsiteY4" fmla="*/ 1101 h 700892"/>
                  <a:gd name="connsiteX5" fmla="*/ 290513 w 785813"/>
                  <a:gd name="connsiteY5" fmla="*/ 686901 h 700892"/>
                  <a:gd name="connsiteX6" fmla="*/ 447675 w 785813"/>
                  <a:gd name="connsiteY6" fmla="*/ 451157 h 700892"/>
                  <a:gd name="connsiteX7" fmla="*/ 581025 w 785813"/>
                  <a:gd name="connsiteY7" fmla="*/ 310663 h 700892"/>
                  <a:gd name="connsiteX8" fmla="*/ 745331 w 785813"/>
                  <a:gd name="connsiteY8" fmla="*/ 422582 h 700892"/>
                  <a:gd name="connsiteX9" fmla="*/ 785813 w 785813"/>
                  <a:gd name="connsiteY9" fmla="*/ 448776 h 700892"/>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47675 w 785813"/>
                  <a:gd name="connsiteY6" fmla="*/ 450056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85340 h 744884"/>
                  <a:gd name="connsiteX1" fmla="*/ 62563 w 791379"/>
                  <a:gd name="connsiteY1" fmla="*/ 545814 h 744884"/>
                  <a:gd name="connsiteX2" fmla="*/ 91915 w 791379"/>
                  <a:gd name="connsiteY2" fmla="*/ 505181 h 744884"/>
                  <a:gd name="connsiteX3" fmla="*/ 204011 w 791379"/>
                  <a:gd name="connsiteY3" fmla="*/ 583083 h 744884"/>
                  <a:gd name="connsiteX4" fmla="*/ 204788 w 791379"/>
                  <a:gd name="connsiteY4" fmla="*/ 59084 h 744884"/>
                  <a:gd name="connsiteX5" fmla="*/ 211293 w 791379"/>
                  <a:gd name="connsiteY5" fmla="*/ 89141 h 744884"/>
                  <a:gd name="connsiteX6" fmla="*/ 290513 w 791379"/>
                  <a:gd name="connsiteY6" fmla="*/ 744884 h 744884"/>
                  <a:gd name="connsiteX7" fmla="*/ 481994 w 791379"/>
                  <a:gd name="connsiteY7" fmla="*/ 522126 h 744884"/>
                  <a:gd name="connsiteX8" fmla="*/ 603286 w 791379"/>
                  <a:gd name="connsiteY8" fmla="*/ 351023 h 744884"/>
                  <a:gd name="connsiteX9" fmla="*/ 693389 w 791379"/>
                  <a:gd name="connsiteY9" fmla="*/ 466652 h 744884"/>
                  <a:gd name="connsiteX10" fmla="*/ 791379 w 791379"/>
                  <a:gd name="connsiteY10" fmla="*/ 512324 h 744884"/>
                  <a:gd name="connsiteX0" fmla="*/ 0 w 791379"/>
                  <a:gd name="connsiteY0" fmla="*/ 554003 h 713547"/>
                  <a:gd name="connsiteX1" fmla="*/ 62563 w 791379"/>
                  <a:gd name="connsiteY1" fmla="*/ 514477 h 713547"/>
                  <a:gd name="connsiteX2" fmla="*/ 91915 w 791379"/>
                  <a:gd name="connsiteY2" fmla="*/ 473844 h 713547"/>
                  <a:gd name="connsiteX3" fmla="*/ 204011 w 791379"/>
                  <a:gd name="connsiteY3" fmla="*/ 551746 h 713547"/>
                  <a:gd name="connsiteX4" fmla="*/ 207463 w 791379"/>
                  <a:gd name="connsiteY4" fmla="*/ 102636 h 713547"/>
                  <a:gd name="connsiteX5" fmla="*/ 211293 w 791379"/>
                  <a:gd name="connsiteY5" fmla="*/ 57804 h 713547"/>
                  <a:gd name="connsiteX6" fmla="*/ 290513 w 791379"/>
                  <a:gd name="connsiteY6" fmla="*/ 713547 h 713547"/>
                  <a:gd name="connsiteX7" fmla="*/ 481994 w 791379"/>
                  <a:gd name="connsiteY7" fmla="*/ 490789 h 713547"/>
                  <a:gd name="connsiteX8" fmla="*/ 603286 w 791379"/>
                  <a:gd name="connsiteY8" fmla="*/ 319686 h 713547"/>
                  <a:gd name="connsiteX9" fmla="*/ 693389 w 791379"/>
                  <a:gd name="connsiteY9" fmla="*/ 435315 h 713547"/>
                  <a:gd name="connsiteX10" fmla="*/ 791379 w 791379"/>
                  <a:gd name="connsiteY10" fmla="*/ 480987 h 713547"/>
                  <a:gd name="connsiteX0" fmla="*/ 0 w 791379"/>
                  <a:gd name="connsiteY0" fmla="*/ 541094 h 700638"/>
                  <a:gd name="connsiteX1" fmla="*/ 62563 w 791379"/>
                  <a:gd name="connsiteY1" fmla="*/ 501568 h 700638"/>
                  <a:gd name="connsiteX2" fmla="*/ 91915 w 791379"/>
                  <a:gd name="connsiteY2" fmla="*/ 460935 h 700638"/>
                  <a:gd name="connsiteX3" fmla="*/ 204011 w 791379"/>
                  <a:gd name="connsiteY3" fmla="*/ 538837 h 700638"/>
                  <a:gd name="connsiteX4" fmla="*/ 207463 w 791379"/>
                  <a:gd name="connsiteY4" fmla="*/ 89727 h 700638"/>
                  <a:gd name="connsiteX5" fmla="*/ 211293 w 791379"/>
                  <a:gd name="connsiteY5" fmla="*/ 44895 h 700638"/>
                  <a:gd name="connsiteX6" fmla="*/ 290513 w 791379"/>
                  <a:gd name="connsiteY6" fmla="*/ 700638 h 700638"/>
                  <a:gd name="connsiteX7" fmla="*/ 481994 w 791379"/>
                  <a:gd name="connsiteY7" fmla="*/ 477880 h 700638"/>
                  <a:gd name="connsiteX8" fmla="*/ 603286 w 791379"/>
                  <a:gd name="connsiteY8" fmla="*/ 306777 h 700638"/>
                  <a:gd name="connsiteX9" fmla="*/ 693389 w 791379"/>
                  <a:gd name="connsiteY9" fmla="*/ 422406 h 700638"/>
                  <a:gd name="connsiteX10" fmla="*/ 791379 w 791379"/>
                  <a:gd name="connsiteY10" fmla="*/ 468078 h 700638"/>
                  <a:gd name="connsiteX0" fmla="*/ 0 w 791379"/>
                  <a:gd name="connsiteY0" fmla="*/ 506900 h 666444"/>
                  <a:gd name="connsiteX1" fmla="*/ 62563 w 791379"/>
                  <a:gd name="connsiteY1" fmla="*/ 467374 h 666444"/>
                  <a:gd name="connsiteX2" fmla="*/ 91915 w 791379"/>
                  <a:gd name="connsiteY2" fmla="*/ 426741 h 666444"/>
                  <a:gd name="connsiteX3" fmla="*/ 204011 w 791379"/>
                  <a:gd name="connsiteY3" fmla="*/ 504643 h 666444"/>
                  <a:gd name="connsiteX4" fmla="*/ 207463 w 791379"/>
                  <a:gd name="connsiteY4" fmla="*/ 55533 h 666444"/>
                  <a:gd name="connsiteX5" fmla="*/ 218425 w 791379"/>
                  <a:gd name="connsiteY5" fmla="*/ 56169 h 666444"/>
                  <a:gd name="connsiteX6" fmla="*/ 290513 w 791379"/>
                  <a:gd name="connsiteY6" fmla="*/ 666444 h 666444"/>
                  <a:gd name="connsiteX7" fmla="*/ 481994 w 791379"/>
                  <a:gd name="connsiteY7" fmla="*/ 443686 h 666444"/>
                  <a:gd name="connsiteX8" fmla="*/ 603286 w 791379"/>
                  <a:gd name="connsiteY8" fmla="*/ 272583 h 666444"/>
                  <a:gd name="connsiteX9" fmla="*/ 693389 w 791379"/>
                  <a:gd name="connsiteY9" fmla="*/ 388212 h 666444"/>
                  <a:gd name="connsiteX10" fmla="*/ 791379 w 791379"/>
                  <a:gd name="connsiteY10" fmla="*/ 433884 h 666444"/>
                  <a:gd name="connsiteX0" fmla="*/ 0 w 791379"/>
                  <a:gd name="connsiteY0" fmla="*/ 489672 h 649216"/>
                  <a:gd name="connsiteX1" fmla="*/ 62563 w 791379"/>
                  <a:gd name="connsiteY1" fmla="*/ 450146 h 649216"/>
                  <a:gd name="connsiteX2" fmla="*/ 91915 w 791379"/>
                  <a:gd name="connsiteY2" fmla="*/ 409513 h 649216"/>
                  <a:gd name="connsiteX3" fmla="*/ 204011 w 791379"/>
                  <a:gd name="connsiteY3" fmla="*/ 487415 h 649216"/>
                  <a:gd name="connsiteX4" fmla="*/ 207463 w 791379"/>
                  <a:gd name="connsiteY4" fmla="*/ 38305 h 649216"/>
                  <a:gd name="connsiteX5" fmla="*/ 218425 w 791379"/>
                  <a:gd name="connsiteY5" fmla="*/ 38941 h 649216"/>
                  <a:gd name="connsiteX6" fmla="*/ 290513 w 791379"/>
                  <a:gd name="connsiteY6" fmla="*/ 649216 h 649216"/>
                  <a:gd name="connsiteX7" fmla="*/ 481994 w 791379"/>
                  <a:gd name="connsiteY7" fmla="*/ 426458 h 649216"/>
                  <a:gd name="connsiteX8" fmla="*/ 603286 w 791379"/>
                  <a:gd name="connsiteY8" fmla="*/ 255355 h 649216"/>
                  <a:gd name="connsiteX9" fmla="*/ 693389 w 791379"/>
                  <a:gd name="connsiteY9" fmla="*/ 370984 h 649216"/>
                  <a:gd name="connsiteX10" fmla="*/ 791379 w 791379"/>
                  <a:gd name="connsiteY10" fmla="*/ 416656 h 649216"/>
                  <a:gd name="connsiteX0" fmla="*/ 0 w 791379"/>
                  <a:gd name="connsiteY0" fmla="*/ 489672 h 665434"/>
                  <a:gd name="connsiteX1" fmla="*/ 62563 w 791379"/>
                  <a:gd name="connsiteY1" fmla="*/ 450146 h 665434"/>
                  <a:gd name="connsiteX2" fmla="*/ 91915 w 791379"/>
                  <a:gd name="connsiteY2" fmla="*/ 409513 h 665434"/>
                  <a:gd name="connsiteX3" fmla="*/ 204011 w 791379"/>
                  <a:gd name="connsiteY3" fmla="*/ 487415 h 665434"/>
                  <a:gd name="connsiteX4" fmla="*/ 207463 w 791379"/>
                  <a:gd name="connsiteY4" fmla="*/ 38305 h 665434"/>
                  <a:gd name="connsiteX5" fmla="*/ 218425 w 791379"/>
                  <a:gd name="connsiteY5" fmla="*/ 38941 h 665434"/>
                  <a:gd name="connsiteX6" fmla="*/ 267460 w 791379"/>
                  <a:gd name="connsiteY6" fmla="*/ 580102 h 665434"/>
                  <a:gd name="connsiteX7" fmla="*/ 290513 w 791379"/>
                  <a:gd name="connsiteY7" fmla="*/ 649216 h 665434"/>
                  <a:gd name="connsiteX8" fmla="*/ 481994 w 791379"/>
                  <a:gd name="connsiteY8" fmla="*/ 426458 h 665434"/>
                  <a:gd name="connsiteX9" fmla="*/ 603286 w 791379"/>
                  <a:gd name="connsiteY9" fmla="*/ 255355 h 665434"/>
                  <a:gd name="connsiteX10" fmla="*/ 693389 w 791379"/>
                  <a:gd name="connsiteY10" fmla="*/ 370984 h 665434"/>
                  <a:gd name="connsiteX11" fmla="*/ 791379 w 791379"/>
                  <a:gd name="connsiteY11" fmla="*/ 416656 h 665434"/>
                  <a:gd name="connsiteX0" fmla="*/ 0 w 791379"/>
                  <a:gd name="connsiteY0" fmla="*/ 489672 h 664647"/>
                  <a:gd name="connsiteX1" fmla="*/ 62563 w 791379"/>
                  <a:gd name="connsiteY1" fmla="*/ 450146 h 664647"/>
                  <a:gd name="connsiteX2" fmla="*/ 91915 w 791379"/>
                  <a:gd name="connsiteY2" fmla="*/ 409513 h 664647"/>
                  <a:gd name="connsiteX3" fmla="*/ 204011 w 791379"/>
                  <a:gd name="connsiteY3" fmla="*/ 487415 h 664647"/>
                  <a:gd name="connsiteX4" fmla="*/ 207463 w 791379"/>
                  <a:gd name="connsiteY4" fmla="*/ 38305 h 664647"/>
                  <a:gd name="connsiteX5" fmla="*/ 218425 w 791379"/>
                  <a:gd name="connsiteY5" fmla="*/ 38941 h 664647"/>
                  <a:gd name="connsiteX6" fmla="*/ 275484 w 791379"/>
                  <a:gd name="connsiteY6" fmla="*/ 577428 h 664647"/>
                  <a:gd name="connsiteX7" fmla="*/ 290513 w 791379"/>
                  <a:gd name="connsiteY7" fmla="*/ 649216 h 664647"/>
                  <a:gd name="connsiteX8" fmla="*/ 481994 w 791379"/>
                  <a:gd name="connsiteY8" fmla="*/ 426458 h 664647"/>
                  <a:gd name="connsiteX9" fmla="*/ 603286 w 791379"/>
                  <a:gd name="connsiteY9" fmla="*/ 255355 h 664647"/>
                  <a:gd name="connsiteX10" fmla="*/ 693389 w 791379"/>
                  <a:gd name="connsiteY10" fmla="*/ 370984 h 664647"/>
                  <a:gd name="connsiteX11" fmla="*/ 791379 w 791379"/>
                  <a:gd name="connsiteY11" fmla="*/ 416656 h 664647"/>
                  <a:gd name="connsiteX0" fmla="*/ 0 w 791379"/>
                  <a:gd name="connsiteY0" fmla="*/ 489672 h 658593"/>
                  <a:gd name="connsiteX1" fmla="*/ 62563 w 791379"/>
                  <a:gd name="connsiteY1" fmla="*/ 450146 h 658593"/>
                  <a:gd name="connsiteX2" fmla="*/ 91915 w 791379"/>
                  <a:gd name="connsiteY2" fmla="*/ 409513 h 658593"/>
                  <a:gd name="connsiteX3" fmla="*/ 204011 w 791379"/>
                  <a:gd name="connsiteY3" fmla="*/ 487415 h 658593"/>
                  <a:gd name="connsiteX4" fmla="*/ 207463 w 791379"/>
                  <a:gd name="connsiteY4" fmla="*/ 38305 h 658593"/>
                  <a:gd name="connsiteX5" fmla="*/ 218425 w 791379"/>
                  <a:gd name="connsiteY5" fmla="*/ 38941 h 658593"/>
                  <a:gd name="connsiteX6" fmla="*/ 275484 w 791379"/>
                  <a:gd name="connsiteY6" fmla="*/ 577428 h 658593"/>
                  <a:gd name="connsiteX7" fmla="*/ 290513 w 791379"/>
                  <a:gd name="connsiteY7" fmla="*/ 649216 h 658593"/>
                  <a:gd name="connsiteX8" fmla="*/ 481994 w 791379"/>
                  <a:gd name="connsiteY8" fmla="*/ 426458 h 658593"/>
                  <a:gd name="connsiteX9" fmla="*/ 603286 w 791379"/>
                  <a:gd name="connsiteY9" fmla="*/ 255355 h 658593"/>
                  <a:gd name="connsiteX10" fmla="*/ 693389 w 791379"/>
                  <a:gd name="connsiteY10" fmla="*/ 370984 h 658593"/>
                  <a:gd name="connsiteX11" fmla="*/ 791379 w 791379"/>
                  <a:gd name="connsiteY11" fmla="*/ 416656 h 658593"/>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7575"/>
                  <a:gd name="connsiteX1" fmla="*/ 62563 w 791379"/>
                  <a:gd name="connsiteY1" fmla="*/ 450146 h 627575"/>
                  <a:gd name="connsiteX2" fmla="*/ 91915 w 791379"/>
                  <a:gd name="connsiteY2" fmla="*/ 409513 h 627575"/>
                  <a:gd name="connsiteX3" fmla="*/ 204011 w 791379"/>
                  <a:gd name="connsiteY3" fmla="*/ 487415 h 627575"/>
                  <a:gd name="connsiteX4" fmla="*/ 207463 w 791379"/>
                  <a:gd name="connsiteY4" fmla="*/ 38305 h 627575"/>
                  <a:gd name="connsiteX5" fmla="*/ 218425 w 791379"/>
                  <a:gd name="connsiteY5" fmla="*/ 38941 h 627575"/>
                  <a:gd name="connsiteX6" fmla="*/ 275484 w 791379"/>
                  <a:gd name="connsiteY6" fmla="*/ 577428 h 627575"/>
                  <a:gd name="connsiteX7" fmla="*/ 309235 w 791379"/>
                  <a:gd name="connsiteY7" fmla="*/ 597507 h 627575"/>
                  <a:gd name="connsiteX8" fmla="*/ 481994 w 791379"/>
                  <a:gd name="connsiteY8" fmla="*/ 426458 h 627575"/>
                  <a:gd name="connsiteX9" fmla="*/ 603286 w 791379"/>
                  <a:gd name="connsiteY9" fmla="*/ 255355 h 627575"/>
                  <a:gd name="connsiteX10" fmla="*/ 693389 w 791379"/>
                  <a:gd name="connsiteY10" fmla="*/ 370984 h 627575"/>
                  <a:gd name="connsiteX11" fmla="*/ 791379 w 791379"/>
                  <a:gd name="connsiteY11" fmla="*/ 416656 h 627575"/>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1994 w 791379"/>
                  <a:gd name="connsiteY8" fmla="*/ 42645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12812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29123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31798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4082 h 616343"/>
                  <a:gd name="connsiteX1" fmla="*/ 62563 w 791379"/>
                  <a:gd name="connsiteY1" fmla="*/ 444556 h 616343"/>
                  <a:gd name="connsiteX2" fmla="*/ 91915 w 791379"/>
                  <a:gd name="connsiteY2" fmla="*/ 403923 h 616343"/>
                  <a:gd name="connsiteX3" fmla="*/ 195987 w 791379"/>
                  <a:gd name="connsiteY3" fmla="*/ 481825 h 616343"/>
                  <a:gd name="connsiteX4" fmla="*/ 212812 w 791379"/>
                  <a:gd name="connsiteY4" fmla="*/ 32715 h 616343"/>
                  <a:gd name="connsiteX5" fmla="*/ 231798 w 791379"/>
                  <a:gd name="connsiteY5" fmla="*/ 33351 h 616343"/>
                  <a:gd name="connsiteX6" fmla="*/ 275484 w 791379"/>
                  <a:gd name="connsiteY6" fmla="*/ 571838 h 616343"/>
                  <a:gd name="connsiteX7" fmla="*/ 308343 w 791379"/>
                  <a:gd name="connsiteY7" fmla="*/ 580327 h 616343"/>
                  <a:gd name="connsiteX8" fmla="*/ 480211 w 791379"/>
                  <a:gd name="connsiteY8" fmla="*/ 414628 h 616343"/>
                  <a:gd name="connsiteX9" fmla="*/ 603286 w 791379"/>
                  <a:gd name="connsiteY9" fmla="*/ 249765 h 616343"/>
                  <a:gd name="connsiteX10" fmla="*/ 693389 w 791379"/>
                  <a:gd name="connsiteY10" fmla="*/ 365394 h 616343"/>
                  <a:gd name="connsiteX11" fmla="*/ 791379 w 791379"/>
                  <a:gd name="connsiteY11" fmla="*/ 411066 h 616343"/>
                  <a:gd name="connsiteX0" fmla="*/ 0 w 791379"/>
                  <a:gd name="connsiteY0" fmla="*/ 486297 h 618558"/>
                  <a:gd name="connsiteX1" fmla="*/ 62563 w 791379"/>
                  <a:gd name="connsiteY1" fmla="*/ 446771 h 618558"/>
                  <a:gd name="connsiteX2" fmla="*/ 91915 w 791379"/>
                  <a:gd name="connsiteY2" fmla="*/ 406138 h 618558"/>
                  <a:gd name="connsiteX3" fmla="*/ 195987 w 791379"/>
                  <a:gd name="connsiteY3" fmla="*/ 484040 h 618558"/>
                  <a:gd name="connsiteX4" fmla="*/ 212812 w 791379"/>
                  <a:gd name="connsiteY4" fmla="*/ 34930 h 618558"/>
                  <a:gd name="connsiteX5" fmla="*/ 231798 w 791379"/>
                  <a:gd name="connsiteY5" fmla="*/ 35566 h 618558"/>
                  <a:gd name="connsiteX6" fmla="*/ 275484 w 791379"/>
                  <a:gd name="connsiteY6" fmla="*/ 574053 h 618558"/>
                  <a:gd name="connsiteX7" fmla="*/ 308343 w 791379"/>
                  <a:gd name="connsiteY7" fmla="*/ 582542 h 618558"/>
                  <a:gd name="connsiteX8" fmla="*/ 480211 w 791379"/>
                  <a:gd name="connsiteY8" fmla="*/ 416843 h 618558"/>
                  <a:gd name="connsiteX9" fmla="*/ 603286 w 791379"/>
                  <a:gd name="connsiteY9" fmla="*/ 251980 h 618558"/>
                  <a:gd name="connsiteX10" fmla="*/ 693389 w 791379"/>
                  <a:gd name="connsiteY10" fmla="*/ 367609 h 618558"/>
                  <a:gd name="connsiteX11" fmla="*/ 791379 w 791379"/>
                  <a:gd name="connsiteY11" fmla="*/ 413281 h 618558"/>
                  <a:gd name="connsiteX0" fmla="*/ 0 w 791379"/>
                  <a:gd name="connsiteY0" fmla="*/ 486297 h 617583"/>
                  <a:gd name="connsiteX1" fmla="*/ 62563 w 791379"/>
                  <a:gd name="connsiteY1" fmla="*/ 446771 h 617583"/>
                  <a:gd name="connsiteX2" fmla="*/ 91915 w 791379"/>
                  <a:gd name="connsiteY2" fmla="*/ 406138 h 617583"/>
                  <a:gd name="connsiteX3" fmla="*/ 195987 w 791379"/>
                  <a:gd name="connsiteY3" fmla="*/ 484040 h 617583"/>
                  <a:gd name="connsiteX4" fmla="*/ 212812 w 791379"/>
                  <a:gd name="connsiteY4" fmla="*/ 34930 h 617583"/>
                  <a:gd name="connsiteX5" fmla="*/ 231798 w 791379"/>
                  <a:gd name="connsiteY5" fmla="*/ 35566 h 617583"/>
                  <a:gd name="connsiteX6" fmla="*/ 279942 w 791379"/>
                  <a:gd name="connsiteY6" fmla="*/ 572270 h 617583"/>
                  <a:gd name="connsiteX7" fmla="*/ 308343 w 791379"/>
                  <a:gd name="connsiteY7" fmla="*/ 582542 h 617583"/>
                  <a:gd name="connsiteX8" fmla="*/ 480211 w 791379"/>
                  <a:gd name="connsiteY8" fmla="*/ 416843 h 617583"/>
                  <a:gd name="connsiteX9" fmla="*/ 603286 w 791379"/>
                  <a:gd name="connsiteY9" fmla="*/ 251980 h 617583"/>
                  <a:gd name="connsiteX10" fmla="*/ 693389 w 791379"/>
                  <a:gd name="connsiteY10" fmla="*/ 367609 h 617583"/>
                  <a:gd name="connsiteX11" fmla="*/ 791379 w 791379"/>
                  <a:gd name="connsiteY11" fmla="*/ 413281 h 6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379" h="617583">
                    <a:moveTo>
                      <a:pt x="0" y="486297"/>
                    </a:moveTo>
                    <a:cubicBezTo>
                      <a:pt x="25399" y="486200"/>
                      <a:pt x="40751" y="485019"/>
                      <a:pt x="62563" y="446771"/>
                    </a:cubicBezTo>
                    <a:cubicBezTo>
                      <a:pt x="73244" y="426146"/>
                      <a:pt x="71587" y="408120"/>
                      <a:pt x="91915" y="406138"/>
                    </a:cubicBezTo>
                    <a:cubicBezTo>
                      <a:pt x="118735" y="403228"/>
                      <a:pt x="142855" y="528863"/>
                      <a:pt x="195987" y="484040"/>
                    </a:cubicBezTo>
                    <a:cubicBezTo>
                      <a:pt x="225606" y="441712"/>
                      <a:pt x="205815" y="120194"/>
                      <a:pt x="212812" y="34930"/>
                    </a:cubicBezTo>
                    <a:cubicBezTo>
                      <a:pt x="211352" y="11447"/>
                      <a:pt x="226425" y="-30591"/>
                      <a:pt x="231798" y="35566"/>
                    </a:cubicBezTo>
                    <a:cubicBezTo>
                      <a:pt x="241797" y="125865"/>
                      <a:pt x="267927" y="470558"/>
                      <a:pt x="279942" y="572270"/>
                    </a:cubicBezTo>
                    <a:cubicBezTo>
                      <a:pt x="285717" y="641887"/>
                      <a:pt x="304682" y="619739"/>
                      <a:pt x="308343" y="582542"/>
                    </a:cubicBezTo>
                    <a:cubicBezTo>
                      <a:pt x="326320" y="385074"/>
                      <a:pt x="431054" y="471937"/>
                      <a:pt x="480211" y="416843"/>
                    </a:cubicBezTo>
                    <a:cubicBezTo>
                      <a:pt x="529368" y="361749"/>
                      <a:pt x="567756" y="260186"/>
                      <a:pt x="603286" y="251980"/>
                    </a:cubicBezTo>
                    <a:cubicBezTo>
                      <a:pt x="638816" y="243774"/>
                      <a:pt x="659258" y="344590"/>
                      <a:pt x="693389" y="367609"/>
                    </a:cubicBezTo>
                    <a:cubicBezTo>
                      <a:pt x="726593" y="396193"/>
                      <a:pt x="757594" y="408910"/>
                      <a:pt x="791379" y="413281"/>
                    </a:cubicBezTo>
                  </a:path>
                </a:pathLst>
              </a:custGeom>
              <a:noFill/>
              <a:ln w="15875">
                <a:gradFill>
                  <a:gsLst>
                    <a:gs pos="23000">
                      <a:schemeClr val="accent3"/>
                    </a:gs>
                    <a:gs pos="0">
                      <a:schemeClr val="bg1">
                        <a:alpha val="0"/>
                      </a:schemeClr>
                    </a:gs>
                    <a:gs pos="100000">
                      <a:schemeClr val="accent3"/>
                    </a:gs>
                  </a:gsLst>
                  <a:lin ang="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B367DF5-2343-9E41-9845-92C589C44202}"/>
                  </a:ext>
                </a:extLst>
              </p:cNvPr>
              <p:cNvSpPr/>
              <p:nvPr/>
            </p:nvSpPr>
            <p:spPr>
              <a:xfrm>
                <a:off x="11505753" y="4304075"/>
                <a:ext cx="180803" cy="1808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ross 124">
                <a:extLst>
                  <a:ext uri="{FF2B5EF4-FFF2-40B4-BE49-F238E27FC236}">
                    <a16:creationId xmlns:a16="http://schemas.microsoft.com/office/drawing/2014/main" id="{323EC8CB-BF03-EC42-899F-288FCC9E3070}"/>
                  </a:ext>
                </a:extLst>
              </p:cNvPr>
              <p:cNvSpPr/>
              <p:nvPr/>
            </p:nvSpPr>
            <p:spPr>
              <a:xfrm>
                <a:off x="11535888" y="4334209"/>
                <a:ext cx="120536" cy="120536"/>
              </a:xfrm>
              <a:prstGeom prst="plus">
                <a:avLst>
                  <a:gd name="adj" fmla="val 363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EA1DA43A-578E-9D41-B96E-79D56E49BAA7}"/>
                  </a:ext>
                </a:extLst>
              </p:cNvPr>
              <p:cNvSpPr/>
              <p:nvPr/>
            </p:nvSpPr>
            <p:spPr>
              <a:xfrm>
                <a:off x="11745842" y="4314812"/>
                <a:ext cx="43935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E09C7B97-ECA3-0C42-9B92-71358366F076}"/>
                  </a:ext>
                </a:extLst>
              </p:cNvPr>
              <p:cNvSpPr/>
              <p:nvPr/>
            </p:nvSpPr>
            <p:spPr>
              <a:xfrm>
                <a:off x="12244484" y="4314810"/>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286C7F14-268E-F24F-A3EF-5FFA7B497626}"/>
                  </a:ext>
                </a:extLst>
              </p:cNvPr>
              <p:cNvSpPr/>
              <p:nvPr/>
            </p:nvSpPr>
            <p:spPr>
              <a:xfrm>
                <a:off x="11745842" y="4399539"/>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C7F0E87F-1024-AF4A-98EF-64ACBAF3AA23}"/>
                  </a:ext>
                </a:extLst>
              </p:cNvPr>
              <p:cNvSpPr/>
              <p:nvPr/>
            </p:nvSpPr>
            <p:spPr>
              <a:xfrm>
                <a:off x="12030922" y="4398532"/>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377">
                <a:extLst>
                  <a:ext uri="{FF2B5EF4-FFF2-40B4-BE49-F238E27FC236}">
                    <a16:creationId xmlns:a16="http://schemas.microsoft.com/office/drawing/2014/main" id="{D12B8A27-F78E-9D4A-804C-F9924E0501B7}"/>
                  </a:ext>
                </a:extLst>
              </p:cNvPr>
              <p:cNvSpPr/>
              <p:nvPr/>
            </p:nvSpPr>
            <p:spPr>
              <a:xfrm>
                <a:off x="11772627" y="4331149"/>
                <a:ext cx="686368" cy="105236"/>
              </a:xfrm>
              <a:custGeom>
                <a:avLst/>
                <a:gdLst>
                  <a:gd name="connsiteX0" fmla="*/ 153859 w 686368"/>
                  <a:gd name="connsiteY0" fmla="*/ 84729 h 105236"/>
                  <a:gd name="connsiteX1" fmla="*/ 183481 w 686368"/>
                  <a:gd name="connsiteY1" fmla="*/ 84729 h 105236"/>
                  <a:gd name="connsiteX2" fmla="*/ 187726 w 686368"/>
                  <a:gd name="connsiteY2" fmla="*/ 88974 h 105236"/>
                  <a:gd name="connsiteX3" fmla="*/ 187726 w 686368"/>
                  <a:gd name="connsiteY3" fmla="*/ 100991 h 105236"/>
                  <a:gd name="connsiteX4" fmla="*/ 183481 w 686368"/>
                  <a:gd name="connsiteY4" fmla="*/ 105236 h 105236"/>
                  <a:gd name="connsiteX5" fmla="*/ 153859 w 686368"/>
                  <a:gd name="connsiteY5" fmla="*/ 105236 h 105236"/>
                  <a:gd name="connsiteX6" fmla="*/ 149614 w 686368"/>
                  <a:gd name="connsiteY6" fmla="*/ 100991 h 105236"/>
                  <a:gd name="connsiteX7" fmla="*/ 149614 w 686368"/>
                  <a:gd name="connsiteY7" fmla="*/ 88974 h 105236"/>
                  <a:gd name="connsiteX8" fmla="*/ 153859 w 686368"/>
                  <a:gd name="connsiteY8" fmla="*/ 84729 h 105236"/>
                  <a:gd name="connsiteX9" fmla="*/ 4245 w 686368"/>
                  <a:gd name="connsiteY9" fmla="*/ 84729 h 105236"/>
                  <a:gd name="connsiteX10" fmla="*/ 114508 w 686368"/>
                  <a:gd name="connsiteY10" fmla="*/ 84729 h 105236"/>
                  <a:gd name="connsiteX11" fmla="*/ 118753 w 686368"/>
                  <a:gd name="connsiteY11" fmla="*/ 88974 h 105236"/>
                  <a:gd name="connsiteX12" fmla="*/ 118753 w 686368"/>
                  <a:gd name="connsiteY12" fmla="*/ 100991 h 105236"/>
                  <a:gd name="connsiteX13" fmla="*/ 114508 w 686368"/>
                  <a:gd name="connsiteY13" fmla="*/ 105236 h 105236"/>
                  <a:gd name="connsiteX14" fmla="*/ 4245 w 686368"/>
                  <a:gd name="connsiteY14" fmla="*/ 105236 h 105236"/>
                  <a:gd name="connsiteX15" fmla="*/ 0 w 686368"/>
                  <a:gd name="connsiteY15" fmla="*/ 100991 h 105236"/>
                  <a:gd name="connsiteX16" fmla="*/ 0 w 686368"/>
                  <a:gd name="connsiteY16" fmla="*/ 88974 h 105236"/>
                  <a:gd name="connsiteX17" fmla="*/ 4245 w 686368"/>
                  <a:gd name="connsiteY17" fmla="*/ 84729 h 105236"/>
                  <a:gd name="connsiteX18" fmla="*/ 438939 w 686368"/>
                  <a:gd name="connsiteY18" fmla="*/ 83722 h 105236"/>
                  <a:gd name="connsiteX19" fmla="*/ 468561 w 686368"/>
                  <a:gd name="connsiteY19" fmla="*/ 83722 h 105236"/>
                  <a:gd name="connsiteX20" fmla="*/ 472806 w 686368"/>
                  <a:gd name="connsiteY20" fmla="*/ 87967 h 105236"/>
                  <a:gd name="connsiteX21" fmla="*/ 472806 w 686368"/>
                  <a:gd name="connsiteY21" fmla="*/ 99984 h 105236"/>
                  <a:gd name="connsiteX22" fmla="*/ 468561 w 686368"/>
                  <a:gd name="connsiteY22" fmla="*/ 104229 h 105236"/>
                  <a:gd name="connsiteX23" fmla="*/ 438939 w 686368"/>
                  <a:gd name="connsiteY23" fmla="*/ 104229 h 105236"/>
                  <a:gd name="connsiteX24" fmla="*/ 434694 w 686368"/>
                  <a:gd name="connsiteY24" fmla="*/ 99984 h 105236"/>
                  <a:gd name="connsiteX25" fmla="*/ 434694 w 686368"/>
                  <a:gd name="connsiteY25" fmla="*/ 87967 h 105236"/>
                  <a:gd name="connsiteX26" fmla="*/ 438939 w 686368"/>
                  <a:gd name="connsiteY26" fmla="*/ 83722 h 105236"/>
                  <a:gd name="connsiteX27" fmla="*/ 289325 w 686368"/>
                  <a:gd name="connsiteY27" fmla="*/ 83722 h 105236"/>
                  <a:gd name="connsiteX28" fmla="*/ 399588 w 686368"/>
                  <a:gd name="connsiteY28" fmla="*/ 83722 h 105236"/>
                  <a:gd name="connsiteX29" fmla="*/ 403833 w 686368"/>
                  <a:gd name="connsiteY29" fmla="*/ 87967 h 105236"/>
                  <a:gd name="connsiteX30" fmla="*/ 403833 w 686368"/>
                  <a:gd name="connsiteY30" fmla="*/ 99984 h 105236"/>
                  <a:gd name="connsiteX31" fmla="*/ 399588 w 686368"/>
                  <a:gd name="connsiteY31" fmla="*/ 104229 h 105236"/>
                  <a:gd name="connsiteX32" fmla="*/ 289325 w 686368"/>
                  <a:gd name="connsiteY32" fmla="*/ 104229 h 105236"/>
                  <a:gd name="connsiteX33" fmla="*/ 285080 w 686368"/>
                  <a:gd name="connsiteY33" fmla="*/ 99984 h 105236"/>
                  <a:gd name="connsiteX34" fmla="*/ 285080 w 686368"/>
                  <a:gd name="connsiteY34" fmla="*/ 87967 h 105236"/>
                  <a:gd name="connsiteX35" fmla="*/ 289325 w 686368"/>
                  <a:gd name="connsiteY35" fmla="*/ 83722 h 105236"/>
                  <a:gd name="connsiteX36" fmla="*/ 353589 w 686368"/>
                  <a:gd name="connsiteY36" fmla="*/ 2 h 105236"/>
                  <a:gd name="connsiteX37" fmla="*/ 383211 w 686368"/>
                  <a:gd name="connsiteY37" fmla="*/ 2 h 105236"/>
                  <a:gd name="connsiteX38" fmla="*/ 387456 w 686368"/>
                  <a:gd name="connsiteY38" fmla="*/ 4247 h 105236"/>
                  <a:gd name="connsiteX39" fmla="*/ 387456 w 686368"/>
                  <a:gd name="connsiteY39" fmla="*/ 16264 h 105236"/>
                  <a:gd name="connsiteX40" fmla="*/ 383211 w 686368"/>
                  <a:gd name="connsiteY40" fmla="*/ 20509 h 105236"/>
                  <a:gd name="connsiteX41" fmla="*/ 353589 w 686368"/>
                  <a:gd name="connsiteY41" fmla="*/ 20509 h 105236"/>
                  <a:gd name="connsiteX42" fmla="*/ 349344 w 686368"/>
                  <a:gd name="connsiteY42" fmla="*/ 16264 h 105236"/>
                  <a:gd name="connsiteX43" fmla="*/ 349344 w 686368"/>
                  <a:gd name="connsiteY43" fmla="*/ 4247 h 105236"/>
                  <a:gd name="connsiteX44" fmla="*/ 353589 w 686368"/>
                  <a:gd name="connsiteY44" fmla="*/ 2 h 105236"/>
                  <a:gd name="connsiteX45" fmla="*/ 8320 w 686368"/>
                  <a:gd name="connsiteY45" fmla="*/ 2 h 105236"/>
                  <a:gd name="connsiteX46" fmla="*/ 314237 w 686368"/>
                  <a:gd name="connsiteY46" fmla="*/ 2 h 105236"/>
                  <a:gd name="connsiteX47" fmla="*/ 318482 w 686368"/>
                  <a:gd name="connsiteY47" fmla="*/ 4247 h 105236"/>
                  <a:gd name="connsiteX48" fmla="*/ 318482 w 686368"/>
                  <a:gd name="connsiteY48" fmla="*/ 16264 h 105236"/>
                  <a:gd name="connsiteX49" fmla="*/ 314237 w 686368"/>
                  <a:gd name="connsiteY49" fmla="*/ 20509 h 105236"/>
                  <a:gd name="connsiteX50" fmla="*/ 8320 w 686368"/>
                  <a:gd name="connsiteY50" fmla="*/ 20509 h 105236"/>
                  <a:gd name="connsiteX51" fmla="*/ 4075 w 686368"/>
                  <a:gd name="connsiteY51" fmla="*/ 16264 h 105236"/>
                  <a:gd name="connsiteX52" fmla="*/ 4075 w 686368"/>
                  <a:gd name="connsiteY52" fmla="*/ 4247 h 105236"/>
                  <a:gd name="connsiteX53" fmla="*/ 8320 w 686368"/>
                  <a:gd name="connsiteY53" fmla="*/ 2 h 105236"/>
                  <a:gd name="connsiteX54" fmla="*/ 652501 w 686368"/>
                  <a:gd name="connsiteY54" fmla="*/ 0 h 105236"/>
                  <a:gd name="connsiteX55" fmla="*/ 682123 w 686368"/>
                  <a:gd name="connsiteY55" fmla="*/ 0 h 105236"/>
                  <a:gd name="connsiteX56" fmla="*/ 686368 w 686368"/>
                  <a:gd name="connsiteY56" fmla="*/ 4245 h 105236"/>
                  <a:gd name="connsiteX57" fmla="*/ 686368 w 686368"/>
                  <a:gd name="connsiteY57" fmla="*/ 16262 h 105236"/>
                  <a:gd name="connsiteX58" fmla="*/ 682123 w 686368"/>
                  <a:gd name="connsiteY58" fmla="*/ 20507 h 105236"/>
                  <a:gd name="connsiteX59" fmla="*/ 652501 w 686368"/>
                  <a:gd name="connsiteY59" fmla="*/ 20507 h 105236"/>
                  <a:gd name="connsiteX60" fmla="*/ 648256 w 686368"/>
                  <a:gd name="connsiteY60" fmla="*/ 16262 h 105236"/>
                  <a:gd name="connsiteX61" fmla="*/ 648256 w 686368"/>
                  <a:gd name="connsiteY61" fmla="*/ 4245 h 105236"/>
                  <a:gd name="connsiteX62" fmla="*/ 652501 w 686368"/>
                  <a:gd name="connsiteY62" fmla="*/ 0 h 105236"/>
                  <a:gd name="connsiteX63" fmla="*/ 502887 w 686368"/>
                  <a:gd name="connsiteY63" fmla="*/ 0 h 105236"/>
                  <a:gd name="connsiteX64" fmla="*/ 613150 w 686368"/>
                  <a:gd name="connsiteY64" fmla="*/ 0 h 105236"/>
                  <a:gd name="connsiteX65" fmla="*/ 617395 w 686368"/>
                  <a:gd name="connsiteY65" fmla="*/ 4245 h 105236"/>
                  <a:gd name="connsiteX66" fmla="*/ 617395 w 686368"/>
                  <a:gd name="connsiteY66" fmla="*/ 16262 h 105236"/>
                  <a:gd name="connsiteX67" fmla="*/ 613150 w 686368"/>
                  <a:gd name="connsiteY67" fmla="*/ 20507 h 105236"/>
                  <a:gd name="connsiteX68" fmla="*/ 502887 w 686368"/>
                  <a:gd name="connsiteY68" fmla="*/ 20507 h 105236"/>
                  <a:gd name="connsiteX69" fmla="*/ 498642 w 686368"/>
                  <a:gd name="connsiteY69" fmla="*/ 16262 h 105236"/>
                  <a:gd name="connsiteX70" fmla="*/ 498642 w 686368"/>
                  <a:gd name="connsiteY70" fmla="*/ 4245 h 105236"/>
                  <a:gd name="connsiteX71" fmla="*/ 502887 w 686368"/>
                  <a:gd name="connsiteY71" fmla="*/ 0 h 1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6368" h="105236">
                    <a:moveTo>
                      <a:pt x="153859" y="84729"/>
                    </a:moveTo>
                    <a:lnTo>
                      <a:pt x="183481" y="84729"/>
                    </a:lnTo>
                    <a:cubicBezTo>
                      <a:pt x="185825" y="84729"/>
                      <a:pt x="187726" y="86630"/>
                      <a:pt x="187726" y="88974"/>
                    </a:cubicBezTo>
                    <a:lnTo>
                      <a:pt x="187726" y="100991"/>
                    </a:lnTo>
                    <a:cubicBezTo>
                      <a:pt x="187726" y="103335"/>
                      <a:pt x="185825" y="105236"/>
                      <a:pt x="183481" y="105236"/>
                    </a:cubicBezTo>
                    <a:lnTo>
                      <a:pt x="153859" y="105236"/>
                    </a:lnTo>
                    <a:cubicBezTo>
                      <a:pt x="151515" y="105236"/>
                      <a:pt x="149614" y="103335"/>
                      <a:pt x="149614" y="100991"/>
                    </a:cubicBezTo>
                    <a:lnTo>
                      <a:pt x="149614" y="88974"/>
                    </a:lnTo>
                    <a:cubicBezTo>
                      <a:pt x="149614" y="86630"/>
                      <a:pt x="151515" y="84729"/>
                      <a:pt x="153859" y="84729"/>
                    </a:cubicBezTo>
                    <a:close/>
                    <a:moveTo>
                      <a:pt x="4245" y="84729"/>
                    </a:moveTo>
                    <a:lnTo>
                      <a:pt x="114508" y="84729"/>
                    </a:lnTo>
                    <a:cubicBezTo>
                      <a:pt x="116852" y="84729"/>
                      <a:pt x="118753" y="86630"/>
                      <a:pt x="118753" y="88974"/>
                    </a:cubicBezTo>
                    <a:lnTo>
                      <a:pt x="118753" y="100991"/>
                    </a:lnTo>
                    <a:cubicBezTo>
                      <a:pt x="118753" y="103335"/>
                      <a:pt x="116852" y="105236"/>
                      <a:pt x="114508" y="105236"/>
                    </a:cubicBezTo>
                    <a:lnTo>
                      <a:pt x="4245" y="105236"/>
                    </a:lnTo>
                    <a:cubicBezTo>
                      <a:pt x="1901" y="105236"/>
                      <a:pt x="0" y="103335"/>
                      <a:pt x="0" y="100991"/>
                    </a:cubicBezTo>
                    <a:lnTo>
                      <a:pt x="0" y="88974"/>
                    </a:lnTo>
                    <a:cubicBezTo>
                      <a:pt x="0" y="86630"/>
                      <a:pt x="1901" y="84729"/>
                      <a:pt x="4245" y="84729"/>
                    </a:cubicBezTo>
                    <a:close/>
                    <a:moveTo>
                      <a:pt x="438939" y="83722"/>
                    </a:moveTo>
                    <a:lnTo>
                      <a:pt x="468561" y="83722"/>
                    </a:lnTo>
                    <a:cubicBezTo>
                      <a:pt x="470905" y="83722"/>
                      <a:pt x="472806" y="85623"/>
                      <a:pt x="472806" y="87967"/>
                    </a:cubicBezTo>
                    <a:lnTo>
                      <a:pt x="472806" y="99984"/>
                    </a:lnTo>
                    <a:cubicBezTo>
                      <a:pt x="472806" y="102328"/>
                      <a:pt x="470905" y="104229"/>
                      <a:pt x="468561" y="104229"/>
                    </a:cubicBezTo>
                    <a:lnTo>
                      <a:pt x="438939" y="104229"/>
                    </a:lnTo>
                    <a:cubicBezTo>
                      <a:pt x="436595" y="104229"/>
                      <a:pt x="434694" y="102328"/>
                      <a:pt x="434694" y="99984"/>
                    </a:cubicBezTo>
                    <a:lnTo>
                      <a:pt x="434694" y="87967"/>
                    </a:lnTo>
                    <a:cubicBezTo>
                      <a:pt x="434694" y="85623"/>
                      <a:pt x="436595" y="83722"/>
                      <a:pt x="438939" y="83722"/>
                    </a:cubicBezTo>
                    <a:close/>
                    <a:moveTo>
                      <a:pt x="289325" y="83722"/>
                    </a:moveTo>
                    <a:lnTo>
                      <a:pt x="399588" y="83722"/>
                    </a:lnTo>
                    <a:cubicBezTo>
                      <a:pt x="401932" y="83722"/>
                      <a:pt x="403833" y="85623"/>
                      <a:pt x="403833" y="87967"/>
                    </a:cubicBezTo>
                    <a:lnTo>
                      <a:pt x="403833" y="99984"/>
                    </a:lnTo>
                    <a:cubicBezTo>
                      <a:pt x="403833" y="102328"/>
                      <a:pt x="401932" y="104229"/>
                      <a:pt x="399588" y="104229"/>
                    </a:cubicBezTo>
                    <a:lnTo>
                      <a:pt x="289325" y="104229"/>
                    </a:lnTo>
                    <a:cubicBezTo>
                      <a:pt x="286981" y="104229"/>
                      <a:pt x="285080" y="102328"/>
                      <a:pt x="285080" y="99984"/>
                    </a:cubicBezTo>
                    <a:lnTo>
                      <a:pt x="285080" y="87967"/>
                    </a:lnTo>
                    <a:cubicBezTo>
                      <a:pt x="285080" y="85623"/>
                      <a:pt x="286981" y="83722"/>
                      <a:pt x="289325" y="83722"/>
                    </a:cubicBezTo>
                    <a:close/>
                    <a:moveTo>
                      <a:pt x="353589" y="2"/>
                    </a:moveTo>
                    <a:lnTo>
                      <a:pt x="383211" y="2"/>
                    </a:lnTo>
                    <a:cubicBezTo>
                      <a:pt x="385555" y="2"/>
                      <a:pt x="387456" y="1903"/>
                      <a:pt x="387456" y="4247"/>
                    </a:cubicBezTo>
                    <a:lnTo>
                      <a:pt x="387456" y="16264"/>
                    </a:lnTo>
                    <a:cubicBezTo>
                      <a:pt x="387456" y="18608"/>
                      <a:pt x="385555" y="20509"/>
                      <a:pt x="383211" y="20509"/>
                    </a:cubicBezTo>
                    <a:lnTo>
                      <a:pt x="353589" y="20509"/>
                    </a:lnTo>
                    <a:cubicBezTo>
                      <a:pt x="351245" y="20509"/>
                      <a:pt x="349344" y="18608"/>
                      <a:pt x="349344" y="16264"/>
                    </a:cubicBezTo>
                    <a:lnTo>
                      <a:pt x="349344" y="4247"/>
                    </a:lnTo>
                    <a:cubicBezTo>
                      <a:pt x="349344" y="1903"/>
                      <a:pt x="351245" y="2"/>
                      <a:pt x="353589" y="2"/>
                    </a:cubicBezTo>
                    <a:close/>
                    <a:moveTo>
                      <a:pt x="8320" y="2"/>
                    </a:moveTo>
                    <a:lnTo>
                      <a:pt x="314237" y="2"/>
                    </a:lnTo>
                    <a:cubicBezTo>
                      <a:pt x="316581" y="2"/>
                      <a:pt x="318482" y="1903"/>
                      <a:pt x="318482" y="4247"/>
                    </a:cubicBezTo>
                    <a:lnTo>
                      <a:pt x="318482" y="16264"/>
                    </a:lnTo>
                    <a:cubicBezTo>
                      <a:pt x="318482" y="18608"/>
                      <a:pt x="316581" y="20509"/>
                      <a:pt x="314237" y="20509"/>
                    </a:cubicBezTo>
                    <a:lnTo>
                      <a:pt x="8320" y="20509"/>
                    </a:lnTo>
                    <a:cubicBezTo>
                      <a:pt x="5976" y="20509"/>
                      <a:pt x="4075" y="18608"/>
                      <a:pt x="4075" y="16264"/>
                    </a:cubicBezTo>
                    <a:lnTo>
                      <a:pt x="4075" y="4247"/>
                    </a:lnTo>
                    <a:cubicBezTo>
                      <a:pt x="4075" y="1903"/>
                      <a:pt x="5976" y="2"/>
                      <a:pt x="8320" y="2"/>
                    </a:cubicBezTo>
                    <a:close/>
                    <a:moveTo>
                      <a:pt x="652501" y="0"/>
                    </a:moveTo>
                    <a:lnTo>
                      <a:pt x="682123" y="0"/>
                    </a:lnTo>
                    <a:cubicBezTo>
                      <a:pt x="684467" y="0"/>
                      <a:pt x="686368" y="1901"/>
                      <a:pt x="686368" y="4245"/>
                    </a:cubicBezTo>
                    <a:lnTo>
                      <a:pt x="686368" y="16262"/>
                    </a:lnTo>
                    <a:cubicBezTo>
                      <a:pt x="686368" y="18606"/>
                      <a:pt x="684467" y="20507"/>
                      <a:pt x="682123" y="20507"/>
                    </a:cubicBezTo>
                    <a:lnTo>
                      <a:pt x="652501" y="20507"/>
                    </a:lnTo>
                    <a:cubicBezTo>
                      <a:pt x="650157" y="20507"/>
                      <a:pt x="648256" y="18606"/>
                      <a:pt x="648256" y="16262"/>
                    </a:cubicBezTo>
                    <a:lnTo>
                      <a:pt x="648256" y="4245"/>
                    </a:lnTo>
                    <a:cubicBezTo>
                      <a:pt x="648256" y="1901"/>
                      <a:pt x="650157" y="0"/>
                      <a:pt x="652501" y="0"/>
                    </a:cubicBezTo>
                    <a:close/>
                    <a:moveTo>
                      <a:pt x="502887" y="0"/>
                    </a:moveTo>
                    <a:lnTo>
                      <a:pt x="613150" y="0"/>
                    </a:lnTo>
                    <a:cubicBezTo>
                      <a:pt x="615494" y="0"/>
                      <a:pt x="617395" y="1901"/>
                      <a:pt x="617395" y="4245"/>
                    </a:cubicBezTo>
                    <a:lnTo>
                      <a:pt x="617395" y="16262"/>
                    </a:lnTo>
                    <a:cubicBezTo>
                      <a:pt x="617395" y="18606"/>
                      <a:pt x="615494" y="20507"/>
                      <a:pt x="613150" y="20507"/>
                    </a:cubicBezTo>
                    <a:lnTo>
                      <a:pt x="502887" y="20507"/>
                    </a:lnTo>
                    <a:cubicBezTo>
                      <a:pt x="500543" y="20507"/>
                      <a:pt x="498642" y="18606"/>
                      <a:pt x="498642" y="16262"/>
                    </a:cubicBezTo>
                    <a:lnTo>
                      <a:pt x="498642" y="4245"/>
                    </a:lnTo>
                    <a:cubicBezTo>
                      <a:pt x="498642" y="1901"/>
                      <a:pt x="500543" y="0"/>
                      <a:pt x="502887"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3" name="Freeform: Shape 360">
              <a:extLst>
                <a:ext uri="{FF2B5EF4-FFF2-40B4-BE49-F238E27FC236}">
                  <a16:creationId xmlns:a16="http://schemas.microsoft.com/office/drawing/2014/main" id="{6BBB1179-A281-344B-AD5F-84AB56311D14}"/>
                </a:ext>
              </a:extLst>
            </p:cNvPr>
            <p:cNvSpPr/>
            <p:nvPr/>
          </p:nvSpPr>
          <p:spPr>
            <a:xfrm rot="18902941">
              <a:off x="10242661" y="3983156"/>
              <a:ext cx="1144096" cy="1352486"/>
            </a:xfrm>
            <a:custGeom>
              <a:avLst/>
              <a:gdLst>
                <a:gd name="connsiteX0" fmla="*/ 1697155 w 3375646"/>
                <a:gd name="connsiteY0" fmla="*/ 0 h 3990500"/>
                <a:gd name="connsiteX1" fmla="*/ 3236340 w 3375646"/>
                <a:gd name="connsiteY1" fmla="*/ 0 h 3990500"/>
                <a:gd name="connsiteX2" fmla="*/ 3375646 w 3375646"/>
                <a:gd name="connsiteY2" fmla="*/ 184244 h 3990500"/>
                <a:gd name="connsiteX3" fmla="*/ 3375646 w 3375646"/>
                <a:gd name="connsiteY3" fmla="*/ 3806252 h 3990500"/>
                <a:gd name="connsiteX4" fmla="*/ 3236340 w 3375646"/>
                <a:gd name="connsiteY4" fmla="*/ 3990500 h 3990500"/>
                <a:gd name="connsiteX5" fmla="*/ 0 w 3375646"/>
                <a:gd name="connsiteY5" fmla="*/ 3990500 h 39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5646" h="3990500">
                  <a:moveTo>
                    <a:pt x="1697155" y="0"/>
                  </a:moveTo>
                  <a:lnTo>
                    <a:pt x="3236340" y="0"/>
                  </a:lnTo>
                  <a:cubicBezTo>
                    <a:pt x="3312732" y="0"/>
                    <a:pt x="3375646" y="80888"/>
                    <a:pt x="3375646" y="184244"/>
                  </a:cubicBezTo>
                  <a:lnTo>
                    <a:pt x="3375646" y="3806252"/>
                  </a:lnTo>
                  <a:cubicBezTo>
                    <a:pt x="3375646" y="3905115"/>
                    <a:pt x="3312732" y="3990500"/>
                    <a:pt x="3236340" y="3990500"/>
                  </a:cubicBezTo>
                  <a:lnTo>
                    <a:pt x="0" y="3990500"/>
                  </a:lnTo>
                  <a:close/>
                </a:path>
              </a:pathLst>
            </a:custGeom>
            <a:solidFill>
              <a:schemeClr val="bg1">
                <a:alpha val="10000"/>
              </a:schemeClr>
            </a:solidFill>
            <a:ln w="9525" cap="flat">
              <a:noFill/>
              <a:prstDash val="solid"/>
              <a:miter/>
            </a:ln>
          </p:spPr>
          <p:txBody>
            <a:bodyPr wrap="square" rtlCol="0" anchor="ctr">
              <a:noAutofit/>
            </a:bodyPr>
            <a:lstStyle/>
            <a:p>
              <a:endParaRPr lang="en-US" dirty="0"/>
            </a:p>
          </p:txBody>
        </p:sp>
        <p:grpSp>
          <p:nvGrpSpPr>
            <p:cNvPr id="114" name="Group 113">
              <a:extLst>
                <a:ext uri="{FF2B5EF4-FFF2-40B4-BE49-F238E27FC236}">
                  <a16:creationId xmlns:a16="http://schemas.microsoft.com/office/drawing/2014/main" id="{654BD9BC-19BB-C84A-90AA-E6ABE4595C82}"/>
                </a:ext>
              </a:extLst>
            </p:cNvPr>
            <p:cNvGrpSpPr/>
            <p:nvPr/>
          </p:nvGrpSpPr>
          <p:grpSpPr>
            <a:xfrm rot="18902941">
              <a:off x="9825321" y="5247373"/>
              <a:ext cx="109147" cy="109147"/>
              <a:chOff x="8118251" y="2289511"/>
              <a:chExt cx="453435" cy="453435"/>
            </a:xfrm>
            <a:solidFill>
              <a:schemeClr val="accent1">
                <a:alpha val="40000"/>
              </a:schemeClr>
            </a:solidFill>
          </p:grpSpPr>
          <p:sp>
            <p:nvSpPr>
              <p:cNvPr id="115" name="Oval 114">
                <a:extLst>
                  <a:ext uri="{FF2B5EF4-FFF2-40B4-BE49-F238E27FC236}">
                    <a16:creationId xmlns:a16="http://schemas.microsoft.com/office/drawing/2014/main" id="{A43C515C-EF9C-CD47-9989-B1704DC939AB}"/>
                  </a:ext>
                </a:extLst>
              </p:cNvPr>
              <p:cNvSpPr/>
              <p:nvPr/>
            </p:nvSpPr>
            <p:spPr>
              <a:xfrm>
                <a:off x="8118251" y="2289511"/>
                <a:ext cx="453435" cy="45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D44FDBB7-A298-0D41-A38E-8670525035C9}"/>
                  </a:ext>
                </a:extLst>
              </p:cNvPr>
              <p:cNvSpPr/>
              <p:nvPr/>
            </p:nvSpPr>
            <p:spPr>
              <a:xfrm>
                <a:off x="8160877" y="2332137"/>
                <a:ext cx="368182" cy="368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A174660-C59C-094E-868A-9533C0F3AB2E}"/>
                  </a:ext>
                </a:extLst>
              </p:cNvPr>
              <p:cNvSpPr/>
              <p:nvPr/>
            </p:nvSpPr>
            <p:spPr>
              <a:xfrm>
                <a:off x="8207808" y="2379068"/>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2AAFCDA-EA02-E04F-A508-54DE640B30CF}"/>
                  </a:ext>
                </a:extLst>
              </p:cNvPr>
              <p:cNvSpPr/>
              <p:nvPr/>
            </p:nvSpPr>
            <p:spPr>
              <a:xfrm>
                <a:off x="8253528" y="242478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1" name="Freeform: Shape 250">
            <a:extLst>
              <a:ext uri="{FF2B5EF4-FFF2-40B4-BE49-F238E27FC236}">
                <a16:creationId xmlns:a16="http://schemas.microsoft.com/office/drawing/2014/main" id="{77007373-D2F8-074D-A366-9657CB1E7EE4}"/>
              </a:ext>
            </a:extLst>
          </p:cNvPr>
          <p:cNvSpPr/>
          <p:nvPr/>
        </p:nvSpPr>
        <p:spPr>
          <a:xfrm rot="19146890">
            <a:off x="9405961" y="4781226"/>
            <a:ext cx="2634398" cy="2043225"/>
          </a:xfrm>
          <a:custGeom>
            <a:avLst/>
            <a:gdLst>
              <a:gd name="connsiteX0" fmla="*/ 802501 w 2647906"/>
              <a:gd name="connsiteY0" fmla="*/ 64780 h 2053702"/>
              <a:gd name="connsiteX1" fmla="*/ 824412 w 2647906"/>
              <a:gd name="connsiteY1" fmla="*/ 137612 h 2053702"/>
              <a:gd name="connsiteX2" fmla="*/ 735907 w 2647906"/>
              <a:gd name="connsiteY2" fmla="*/ 300638 h 2053702"/>
              <a:gd name="connsiteX3" fmla="*/ 672970 w 2647906"/>
              <a:gd name="connsiteY3" fmla="*/ 375812 h 2053702"/>
              <a:gd name="connsiteX4" fmla="*/ 644123 w 2647906"/>
              <a:gd name="connsiteY4" fmla="*/ 429134 h 2053702"/>
              <a:gd name="connsiteX5" fmla="*/ 630356 w 2647906"/>
              <a:gd name="connsiteY5" fmla="*/ 546704 h 2053702"/>
              <a:gd name="connsiteX6" fmla="*/ 618992 w 2647906"/>
              <a:gd name="connsiteY6" fmla="*/ 620349 h 2053702"/>
              <a:gd name="connsiteX7" fmla="*/ 576379 w 2647906"/>
              <a:gd name="connsiteY7" fmla="*/ 714318 h 2053702"/>
              <a:gd name="connsiteX8" fmla="*/ 559114 w 2647906"/>
              <a:gd name="connsiteY8" fmla="*/ 771355 h 2053702"/>
              <a:gd name="connsiteX9" fmla="*/ 507760 w 2647906"/>
              <a:gd name="connsiteY9" fmla="*/ 891329 h 2053702"/>
              <a:gd name="connsiteX10" fmla="*/ 462960 w 2647906"/>
              <a:gd name="connsiteY10" fmla="*/ 948802 h 2053702"/>
              <a:gd name="connsiteX11" fmla="*/ 412480 w 2647906"/>
              <a:gd name="connsiteY11" fmla="*/ 1078829 h 2053702"/>
              <a:gd name="connsiteX12" fmla="*/ 403301 w 2647906"/>
              <a:gd name="connsiteY12" fmla="*/ 1333200 h 2053702"/>
              <a:gd name="connsiteX13" fmla="*/ 421058 w 2647906"/>
              <a:gd name="connsiteY13" fmla="*/ 1503955 h 2053702"/>
              <a:gd name="connsiteX14" fmla="*/ 425443 w 2647906"/>
              <a:gd name="connsiteY14" fmla="*/ 1540797 h 2053702"/>
              <a:gd name="connsiteX15" fmla="*/ 0 w 2647906"/>
              <a:gd name="connsiteY15" fmla="*/ 1172459 h 2053702"/>
              <a:gd name="connsiteX16" fmla="*/ 16659 w 2647906"/>
              <a:gd name="connsiteY16" fmla="*/ 1116181 h 2053702"/>
              <a:gd name="connsiteX17" fmla="*/ 118337 w 2647906"/>
              <a:gd name="connsiteY17" fmla="*/ 780533 h 2053702"/>
              <a:gd name="connsiteX18" fmla="*/ 209683 w 2647906"/>
              <a:gd name="connsiteY18" fmla="*/ 463662 h 2053702"/>
              <a:gd name="connsiteX19" fmla="*/ 259071 w 2647906"/>
              <a:gd name="connsiteY19" fmla="*/ 293425 h 2053702"/>
              <a:gd name="connsiteX20" fmla="*/ 276772 w 2647906"/>
              <a:gd name="connsiteY20" fmla="*/ 205139 h 2053702"/>
              <a:gd name="connsiteX21" fmla="*/ 329219 w 2647906"/>
              <a:gd name="connsiteY21" fmla="*/ 137394 h 2053702"/>
              <a:gd name="connsiteX22" fmla="*/ 512349 w 2647906"/>
              <a:gd name="connsiteY22" fmla="*/ 41458 h 2053702"/>
              <a:gd name="connsiteX23" fmla="*/ 578564 w 2647906"/>
              <a:gd name="connsiteY23" fmla="*/ 3434 h 2053702"/>
              <a:gd name="connsiteX24" fmla="*/ 598232 w 2647906"/>
              <a:gd name="connsiteY24" fmla="*/ 2123 h 2053702"/>
              <a:gd name="connsiteX25" fmla="*/ 603914 w 2647906"/>
              <a:gd name="connsiteY25" fmla="*/ 16546 h 2053702"/>
              <a:gd name="connsiteX26" fmla="*/ 614402 w 2647906"/>
              <a:gd name="connsiteY26" fmla="*/ 153128 h 2053702"/>
              <a:gd name="connsiteX27" fmla="*/ 624237 w 2647906"/>
              <a:gd name="connsiteY27" fmla="*/ 147446 h 2053702"/>
              <a:gd name="connsiteX28" fmla="*/ 710120 w 2647906"/>
              <a:gd name="connsiteY28" fmla="*/ 63749 h 2053702"/>
              <a:gd name="connsiteX29" fmla="*/ 779832 w 2647906"/>
              <a:gd name="connsiteY29" fmla="*/ 50418 h 2053702"/>
              <a:gd name="connsiteX30" fmla="*/ 802501 w 2647906"/>
              <a:gd name="connsiteY30" fmla="*/ 64780 h 2053702"/>
              <a:gd name="connsiteX31" fmla="*/ 2419034 w 2647906"/>
              <a:gd name="connsiteY31" fmla="*/ 721093 h 2053702"/>
              <a:gd name="connsiteX32" fmla="*/ 2504043 w 2647906"/>
              <a:gd name="connsiteY32" fmla="*/ 904441 h 2053702"/>
              <a:gd name="connsiteX33" fmla="*/ 2545782 w 2647906"/>
              <a:gd name="connsiteY33" fmla="*/ 1068995 h 2053702"/>
              <a:gd name="connsiteX34" fmla="*/ 2540975 w 2647906"/>
              <a:gd name="connsiteY34" fmla="*/ 1200552 h 2053702"/>
              <a:gd name="connsiteX35" fmla="*/ 2527207 w 2647906"/>
              <a:gd name="connsiteY35" fmla="*/ 1309818 h 2053702"/>
              <a:gd name="connsiteX36" fmla="*/ 2533108 w 2647906"/>
              <a:gd name="connsiteY36" fmla="*/ 1417991 h 2053702"/>
              <a:gd name="connsiteX37" fmla="*/ 2647906 w 2647906"/>
              <a:gd name="connsiteY37" fmla="*/ 1623311 h 2053702"/>
              <a:gd name="connsiteX38" fmla="*/ 2238821 w 2647906"/>
              <a:gd name="connsiteY38" fmla="*/ 2053445 h 2053702"/>
              <a:gd name="connsiteX39" fmla="*/ 2107487 w 2647906"/>
              <a:gd name="connsiteY39" fmla="*/ 1625728 h 2053702"/>
              <a:gd name="connsiteX40" fmla="*/ 1832058 w 2647906"/>
              <a:gd name="connsiteY40" fmla="*/ 1241636 h 2053702"/>
              <a:gd name="connsiteX41" fmla="*/ 1746394 w 2647906"/>
              <a:gd name="connsiteY41" fmla="*/ 1095656 h 2053702"/>
              <a:gd name="connsiteX42" fmla="*/ 1701159 w 2647906"/>
              <a:gd name="connsiteY42" fmla="*/ 1015237 h 2053702"/>
              <a:gd name="connsiteX43" fmla="*/ 1666849 w 2647906"/>
              <a:gd name="connsiteY43" fmla="*/ 935910 h 2053702"/>
              <a:gd name="connsiteX44" fmla="*/ 1618990 w 2647906"/>
              <a:gd name="connsiteY44" fmla="*/ 854398 h 2053702"/>
              <a:gd name="connsiteX45" fmla="*/ 1588178 w 2647906"/>
              <a:gd name="connsiteY45" fmla="*/ 825770 h 2053702"/>
              <a:gd name="connsiteX46" fmla="*/ 1612435 w 2647906"/>
              <a:gd name="connsiteY46" fmla="*/ 764145 h 2053702"/>
              <a:gd name="connsiteX47" fmla="*/ 1642592 w 2647906"/>
              <a:gd name="connsiteY47" fmla="*/ 763488 h 2053702"/>
              <a:gd name="connsiteX48" fmla="*/ 1691106 w 2647906"/>
              <a:gd name="connsiteY48" fmla="*/ 775726 h 2053702"/>
              <a:gd name="connsiteX49" fmla="*/ 1749017 w 2647906"/>
              <a:gd name="connsiteY49" fmla="*/ 812658 h 2053702"/>
              <a:gd name="connsiteX50" fmla="*/ 1751420 w 2647906"/>
              <a:gd name="connsiteY50" fmla="*/ 814843 h 2053702"/>
              <a:gd name="connsiteX51" fmla="*/ 1755354 w 2647906"/>
              <a:gd name="connsiteY51" fmla="*/ 815280 h 2053702"/>
              <a:gd name="connsiteX52" fmla="*/ 1638003 w 2647906"/>
              <a:gd name="connsiteY52" fmla="*/ 354397 h 2053702"/>
              <a:gd name="connsiteX53" fmla="*/ 1635598 w 2647906"/>
              <a:gd name="connsiteY53" fmla="*/ 303261 h 2053702"/>
              <a:gd name="connsiteX54" fmla="*/ 1657234 w 2647906"/>
              <a:gd name="connsiteY54" fmla="*/ 263925 h 2053702"/>
              <a:gd name="connsiteX55" fmla="*/ 1707714 w 2647906"/>
              <a:gd name="connsiteY55" fmla="*/ 258243 h 2053702"/>
              <a:gd name="connsiteX56" fmla="*/ 1784419 w 2647906"/>
              <a:gd name="connsiteY56" fmla="*/ 306538 h 2053702"/>
              <a:gd name="connsiteX57" fmla="*/ 1823973 w 2647906"/>
              <a:gd name="connsiteY57" fmla="*/ 408592 h 2053702"/>
              <a:gd name="connsiteX58" fmla="*/ 1907234 w 2647906"/>
              <a:gd name="connsiteY58" fmla="*/ 690280 h 2053702"/>
              <a:gd name="connsiteX59" fmla="*/ 1926465 w 2647906"/>
              <a:gd name="connsiteY59" fmla="*/ 698148 h 2053702"/>
              <a:gd name="connsiteX60" fmla="*/ 2046438 w 2647906"/>
              <a:gd name="connsiteY60" fmla="*/ 694651 h 2053702"/>
              <a:gd name="connsiteX61" fmla="*/ 2065013 w 2647906"/>
              <a:gd name="connsiteY61" fmla="*/ 706014 h 2053702"/>
              <a:gd name="connsiteX62" fmla="*/ 2076595 w 2647906"/>
              <a:gd name="connsiteY62" fmla="*/ 703392 h 2053702"/>
              <a:gd name="connsiteX63" fmla="*/ 2142155 w 2647906"/>
              <a:gd name="connsiteY63" fmla="*/ 667553 h 2053702"/>
              <a:gd name="connsiteX64" fmla="*/ 2230442 w 2647906"/>
              <a:gd name="connsiteY64" fmla="*/ 696399 h 2053702"/>
              <a:gd name="connsiteX65" fmla="*/ 2279612 w 2647906"/>
              <a:gd name="connsiteY65" fmla="*/ 706670 h 2053702"/>
              <a:gd name="connsiteX66" fmla="*/ 2328562 w 2647906"/>
              <a:gd name="connsiteY66" fmla="*/ 691592 h 2053702"/>
              <a:gd name="connsiteX67" fmla="*/ 2419034 w 2647906"/>
              <a:gd name="connsiteY67" fmla="*/ 721093 h 205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7906" h="2053702">
                <a:moveTo>
                  <a:pt x="802501" y="64780"/>
                </a:moveTo>
                <a:cubicBezTo>
                  <a:pt x="822159" y="83035"/>
                  <a:pt x="831951" y="111553"/>
                  <a:pt x="824412" y="137612"/>
                </a:cubicBezTo>
                <a:cubicBezTo>
                  <a:pt x="813704" y="174981"/>
                  <a:pt x="750767" y="282281"/>
                  <a:pt x="735907" y="300638"/>
                </a:cubicBezTo>
                <a:cubicBezTo>
                  <a:pt x="715146" y="325768"/>
                  <a:pt x="691108" y="348277"/>
                  <a:pt x="672970" y="375812"/>
                </a:cubicBezTo>
                <a:cubicBezTo>
                  <a:pt x="665758" y="386739"/>
                  <a:pt x="658546" y="395480"/>
                  <a:pt x="644123" y="429134"/>
                </a:cubicBezTo>
                <a:cubicBezTo>
                  <a:pt x="629045" y="467158"/>
                  <a:pt x="625330" y="506275"/>
                  <a:pt x="630356" y="546704"/>
                </a:cubicBezTo>
                <a:cubicBezTo>
                  <a:pt x="633634" y="572054"/>
                  <a:pt x="626641" y="596310"/>
                  <a:pt x="618992" y="620349"/>
                </a:cubicBezTo>
                <a:cubicBezTo>
                  <a:pt x="608285" y="653348"/>
                  <a:pt x="595391" y="685035"/>
                  <a:pt x="576379" y="714318"/>
                </a:cubicBezTo>
                <a:cubicBezTo>
                  <a:pt x="565452" y="731363"/>
                  <a:pt x="563704" y="752124"/>
                  <a:pt x="559114" y="771355"/>
                </a:cubicBezTo>
                <a:cubicBezTo>
                  <a:pt x="548625" y="814187"/>
                  <a:pt x="536387" y="856145"/>
                  <a:pt x="507760" y="891329"/>
                </a:cubicBezTo>
                <a:cubicBezTo>
                  <a:pt x="492462" y="910122"/>
                  <a:pt x="476947" y="929135"/>
                  <a:pt x="462960" y="948802"/>
                </a:cubicBezTo>
                <a:cubicBezTo>
                  <a:pt x="435426" y="987919"/>
                  <a:pt x="422751" y="1032937"/>
                  <a:pt x="412480" y="1078829"/>
                </a:cubicBezTo>
                <a:cubicBezTo>
                  <a:pt x="404395" y="1115761"/>
                  <a:pt x="399150" y="1285779"/>
                  <a:pt x="403301" y="1333200"/>
                </a:cubicBezTo>
                <a:cubicBezTo>
                  <a:pt x="407890" y="1384883"/>
                  <a:pt x="414447" y="1446399"/>
                  <a:pt x="421058" y="1503955"/>
                </a:cubicBezTo>
                <a:lnTo>
                  <a:pt x="425443" y="1540797"/>
                </a:lnTo>
                <a:lnTo>
                  <a:pt x="0" y="1172459"/>
                </a:lnTo>
                <a:lnTo>
                  <a:pt x="16659" y="1116181"/>
                </a:lnTo>
                <a:cubicBezTo>
                  <a:pt x="58412" y="975757"/>
                  <a:pt x="97686" y="845601"/>
                  <a:pt x="118337" y="780533"/>
                </a:cubicBezTo>
                <a:cubicBezTo>
                  <a:pt x="151553" y="675857"/>
                  <a:pt x="183240" y="570524"/>
                  <a:pt x="209683" y="463662"/>
                </a:cubicBezTo>
                <a:cubicBezTo>
                  <a:pt x="223888" y="406188"/>
                  <a:pt x="240714" y="349588"/>
                  <a:pt x="259071" y="293425"/>
                </a:cubicBezTo>
                <a:cubicBezTo>
                  <a:pt x="268467" y="264798"/>
                  <a:pt x="273276" y="234859"/>
                  <a:pt x="276772" y="205139"/>
                </a:cubicBezTo>
                <a:cubicBezTo>
                  <a:pt x="280924" y="171922"/>
                  <a:pt x="298407" y="147883"/>
                  <a:pt x="329219" y="137394"/>
                </a:cubicBezTo>
                <a:cubicBezTo>
                  <a:pt x="395216" y="114667"/>
                  <a:pt x="452472" y="75550"/>
                  <a:pt x="512349" y="41458"/>
                </a:cubicBezTo>
                <a:cubicBezTo>
                  <a:pt x="534421" y="28784"/>
                  <a:pt x="556492" y="16109"/>
                  <a:pt x="578564" y="3434"/>
                </a:cubicBezTo>
                <a:cubicBezTo>
                  <a:pt x="584901" y="-282"/>
                  <a:pt x="591457" y="-1374"/>
                  <a:pt x="598232" y="2123"/>
                </a:cubicBezTo>
                <a:cubicBezTo>
                  <a:pt x="603477" y="5620"/>
                  <a:pt x="603258" y="11082"/>
                  <a:pt x="603914" y="16546"/>
                </a:cubicBezTo>
                <a:cubicBezTo>
                  <a:pt x="605880" y="34466"/>
                  <a:pt x="609159" y="149195"/>
                  <a:pt x="614402" y="153128"/>
                </a:cubicBezTo>
                <a:cubicBezTo>
                  <a:pt x="618774" y="152910"/>
                  <a:pt x="621177" y="149413"/>
                  <a:pt x="624237" y="147446"/>
                </a:cubicBezTo>
                <a:cubicBezTo>
                  <a:pt x="646309" y="129745"/>
                  <a:pt x="701160" y="71616"/>
                  <a:pt x="710120" y="63749"/>
                </a:cubicBezTo>
                <a:cubicBezTo>
                  <a:pt x="730881" y="45829"/>
                  <a:pt x="753827" y="40147"/>
                  <a:pt x="779832" y="50418"/>
                </a:cubicBezTo>
                <a:cubicBezTo>
                  <a:pt x="788300" y="53751"/>
                  <a:pt x="795948" y="58695"/>
                  <a:pt x="802501" y="64780"/>
                </a:cubicBezTo>
                <a:close/>
                <a:moveTo>
                  <a:pt x="2419034" y="721093"/>
                </a:moveTo>
                <a:cubicBezTo>
                  <a:pt x="2425371" y="728523"/>
                  <a:pt x="2486342" y="856583"/>
                  <a:pt x="2504043" y="904441"/>
                </a:cubicBezTo>
                <a:cubicBezTo>
                  <a:pt x="2523711" y="957763"/>
                  <a:pt x="2539227" y="1012396"/>
                  <a:pt x="2545782" y="1068995"/>
                </a:cubicBezTo>
                <a:cubicBezTo>
                  <a:pt x="2550809" y="1113139"/>
                  <a:pt x="2547749" y="1156846"/>
                  <a:pt x="2540975" y="1200552"/>
                </a:cubicBezTo>
                <a:cubicBezTo>
                  <a:pt x="2535512" y="1236828"/>
                  <a:pt x="2528737" y="1273104"/>
                  <a:pt x="2527207" y="1309818"/>
                </a:cubicBezTo>
                <a:cubicBezTo>
                  <a:pt x="2525678" y="1346531"/>
                  <a:pt x="2522181" y="1383026"/>
                  <a:pt x="2533108" y="1417991"/>
                </a:cubicBezTo>
                <a:cubicBezTo>
                  <a:pt x="2547750" y="1465631"/>
                  <a:pt x="2626271" y="1578730"/>
                  <a:pt x="2647906" y="1623311"/>
                </a:cubicBezTo>
                <a:cubicBezTo>
                  <a:pt x="2530422" y="1724748"/>
                  <a:pt x="2319956" y="2043116"/>
                  <a:pt x="2238821" y="2053445"/>
                </a:cubicBezTo>
                <a:cubicBezTo>
                  <a:pt x="2157686" y="2063775"/>
                  <a:pt x="2175281" y="1761030"/>
                  <a:pt x="2107487" y="1625728"/>
                </a:cubicBezTo>
                <a:cubicBezTo>
                  <a:pt x="2039693" y="1490426"/>
                  <a:pt x="1892241" y="1329981"/>
                  <a:pt x="1832058" y="1241636"/>
                </a:cubicBezTo>
                <a:cubicBezTo>
                  <a:pt x="1771877" y="1153291"/>
                  <a:pt x="1768248" y="1148541"/>
                  <a:pt x="1746394" y="1095656"/>
                </a:cubicBezTo>
                <a:cubicBezTo>
                  <a:pt x="1734812" y="1067248"/>
                  <a:pt x="1721044" y="1039494"/>
                  <a:pt x="1701159" y="1015237"/>
                </a:cubicBezTo>
                <a:cubicBezTo>
                  <a:pt x="1682365" y="992291"/>
                  <a:pt x="1674716" y="964100"/>
                  <a:pt x="1666849" y="935910"/>
                </a:cubicBezTo>
                <a:cubicBezTo>
                  <a:pt x="1658108" y="904878"/>
                  <a:pt x="1643904" y="876251"/>
                  <a:pt x="1618990" y="854398"/>
                </a:cubicBezTo>
                <a:cubicBezTo>
                  <a:pt x="1611342" y="850027"/>
                  <a:pt x="1591237" y="830578"/>
                  <a:pt x="1588178" y="825770"/>
                </a:cubicBezTo>
                <a:cubicBezTo>
                  <a:pt x="1570913" y="800202"/>
                  <a:pt x="1582277" y="771355"/>
                  <a:pt x="1612435" y="764145"/>
                </a:cubicBezTo>
                <a:cubicBezTo>
                  <a:pt x="1622487" y="761740"/>
                  <a:pt x="1632321" y="761303"/>
                  <a:pt x="1642592" y="763488"/>
                </a:cubicBezTo>
                <a:cubicBezTo>
                  <a:pt x="1658982" y="766985"/>
                  <a:pt x="1675153" y="770481"/>
                  <a:pt x="1691106" y="775726"/>
                </a:cubicBezTo>
                <a:cubicBezTo>
                  <a:pt x="1713614" y="783156"/>
                  <a:pt x="1733719" y="793864"/>
                  <a:pt x="1749017" y="812658"/>
                </a:cubicBezTo>
                <a:cubicBezTo>
                  <a:pt x="1749672" y="813532"/>
                  <a:pt x="1750546" y="814188"/>
                  <a:pt x="1751420" y="814843"/>
                </a:cubicBezTo>
                <a:cubicBezTo>
                  <a:pt x="1752076" y="815281"/>
                  <a:pt x="1752732" y="815499"/>
                  <a:pt x="1755354" y="815280"/>
                </a:cubicBezTo>
                <a:cubicBezTo>
                  <a:pt x="1742242" y="765455"/>
                  <a:pt x="1644559" y="387177"/>
                  <a:pt x="1638003" y="354397"/>
                </a:cubicBezTo>
                <a:cubicBezTo>
                  <a:pt x="1637129" y="346749"/>
                  <a:pt x="1635162" y="310909"/>
                  <a:pt x="1635598" y="303261"/>
                </a:cubicBezTo>
                <a:cubicBezTo>
                  <a:pt x="1636691" y="286652"/>
                  <a:pt x="1642810" y="273103"/>
                  <a:pt x="1657234" y="263925"/>
                </a:cubicBezTo>
                <a:cubicBezTo>
                  <a:pt x="1673186" y="255184"/>
                  <a:pt x="1690451" y="255839"/>
                  <a:pt x="1707714" y="258243"/>
                </a:cubicBezTo>
                <a:cubicBezTo>
                  <a:pt x="1739401" y="264580"/>
                  <a:pt x="1764314" y="281845"/>
                  <a:pt x="1784419" y="306538"/>
                </a:cubicBezTo>
                <a:cubicBezTo>
                  <a:pt x="1802339" y="328610"/>
                  <a:pt x="1813921" y="382369"/>
                  <a:pt x="1823973" y="408592"/>
                </a:cubicBezTo>
                <a:cubicBezTo>
                  <a:pt x="1827469" y="417771"/>
                  <a:pt x="1906797" y="688095"/>
                  <a:pt x="1907234" y="690280"/>
                </a:cubicBezTo>
                <a:cubicBezTo>
                  <a:pt x="1911386" y="705140"/>
                  <a:pt x="1912915" y="704266"/>
                  <a:pt x="1926465" y="698148"/>
                </a:cubicBezTo>
                <a:cubicBezTo>
                  <a:pt x="1965581" y="680010"/>
                  <a:pt x="2005791" y="670613"/>
                  <a:pt x="2046438" y="694651"/>
                </a:cubicBezTo>
                <a:cubicBezTo>
                  <a:pt x="2052776" y="698366"/>
                  <a:pt x="2059113" y="702081"/>
                  <a:pt x="2065013" y="706014"/>
                </a:cubicBezTo>
                <a:cubicBezTo>
                  <a:pt x="2069820" y="709293"/>
                  <a:pt x="2073536" y="709074"/>
                  <a:pt x="2076595" y="703392"/>
                </a:cubicBezTo>
                <a:cubicBezTo>
                  <a:pt x="2090581" y="677168"/>
                  <a:pt x="2114401" y="669082"/>
                  <a:pt x="2142155" y="667553"/>
                </a:cubicBezTo>
                <a:cubicBezTo>
                  <a:pt x="2175371" y="665804"/>
                  <a:pt x="2204873" y="675420"/>
                  <a:pt x="2230442" y="696399"/>
                </a:cubicBezTo>
                <a:cubicBezTo>
                  <a:pt x="2245302" y="708637"/>
                  <a:pt x="2261255" y="711259"/>
                  <a:pt x="2279612" y="706670"/>
                </a:cubicBezTo>
                <a:cubicBezTo>
                  <a:pt x="2296220" y="702518"/>
                  <a:pt x="2312391" y="696399"/>
                  <a:pt x="2328562" y="691592"/>
                </a:cubicBezTo>
                <a:cubicBezTo>
                  <a:pt x="2365712" y="680446"/>
                  <a:pt x="2394996" y="692903"/>
                  <a:pt x="2419034" y="721093"/>
                </a:cubicBezTo>
                <a:close/>
              </a:path>
            </a:pathLst>
          </a:custGeom>
          <a:solidFill>
            <a:srgbClr val="FCD9C1"/>
          </a:solidFill>
          <a:ln w="2539" cap="flat">
            <a:noFill/>
            <a:prstDash val="solid"/>
            <a:miter/>
          </a:ln>
        </p:spPr>
        <p:txBody>
          <a:bodyPr rtlCol="0" anchor="ctr"/>
          <a:lstStyle/>
          <a:p>
            <a:endParaRPr lang="en-US"/>
          </a:p>
        </p:txBody>
      </p:sp>
      <p:sp>
        <p:nvSpPr>
          <p:cNvPr id="132" name="Freeform: Shape 261">
            <a:extLst>
              <a:ext uri="{FF2B5EF4-FFF2-40B4-BE49-F238E27FC236}">
                <a16:creationId xmlns:a16="http://schemas.microsoft.com/office/drawing/2014/main" id="{055715A2-3A37-1A44-8786-C6CC20EAB6FE}"/>
              </a:ext>
            </a:extLst>
          </p:cNvPr>
          <p:cNvSpPr/>
          <p:nvPr/>
        </p:nvSpPr>
        <p:spPr>
          <a:xfrm rot="18494506">
            <a:off x="9786667" y="6318476"/>
            <a:ext cx="624201" cy="668500"/>
          </a:xfrm>
          <a:custGeom>
            <a:avLst/>
            <a:gdLst>
              <a:gd name="connsiteX0" fmla="*/ 627099 w 627402"/>
              <a:gd name="connsiteY0" fmla="*/ 265576 h 671928"/>
              <a:gd name="connsiteX1" fmla="*/ 622871 w 627402"/>
              <a:gd name="connsiteY1" fmla="*/ 282230 h 671928"/>
              <a:gd name="connsiteX2" fmla="*/ 438705 w 627402"/>
              <a:gd name="connsiteY2" fmla="*/ 670937 h 671928"/>
              <a:gd name="connsiteX3" fmla="*/ 438236 w 627402"/>
              <a:gd name="connsiteY3" fmla="*/ 671928 h 671928"/>
              <a:gd name="connsiteX4" fmla="*/ 0 w 627402"/>
              <a:gd name="connsiteY4" fmla="*/ 115864 h 671928"/>
              <a:gd name="connsiteX5" fmla="*/ 52443 w 627402"/>
              <a:gd name="connsiteY5" fmla="*/ 14129 h 671928"/>
              <a:gd name="connsiteX6" fmla="*/ 94818 w 627402"/>
              <a:gd name="connsiteY6" fmla="*/ 9241 h 671928"/>
              <a:gd name="connsiteX7" fmla="*/ 350695 w 627402"/>
              <a:gd name="connsiteY7" fmla="*/ 128216 h 671928"/>
              <a:gd name="connsiteX8" fmla="*/ 556865 w 627402"/>
              <a:gd name="connsiteY8" fmla="*/ 223558 h 671928"/>
              <a:gd name="connsiteX9" fmla="*/ 577237 w 627402"/>
              <a:gd name="connsiteY9" fmla="*/ 239449 h 671928"/>
              <a:gd name="connsiteX10" fmla="*/ 613907 w 627402"/>
              <a:gd name="connsiteY10" fmla="*/ 255339 h 671928"/>
              <a:gd name="connsiteX11" fmla="*/ 627099 w 627402"/>
              <a:gd name="connsiteY11" fmla="*/ 265576 h 6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402" h="671928">
                <a:moveTo>
                  <a:pt x="627099" y="265576"/>
                </a:moveTo>
                <a:cubicBezTo>
                  <a:pt x="628168" y="269906"/>
                  <a:pt x="626334" y="275304"/>
                  <a:pt x="622871" y="282230"/>
                </a:cubicBezTo>
                <a:cubicBezTo>
                  <a:pt x="560938" y="411799"/>
                  <a:pt x="499822" y="541369"/>
                  <a:pt x="438705" y="670937"/>
                </a:cubicBezTo>
                <a:lnTo>
                  <a:pt x="438236" y="671928"/>
                </a:lnTo>
                <a:lnTo>
                  <a:pt x="0" y="115864"/>
                </a:lnTo>
                <a:lnTo>
                  <a:pt x="52443" y="14129"/>
                </a:lnTo>
                <a:cubicBezTo>
                  <a:pt x="66297" y="-3798"/>
                  <a:pt x="67111" y="-3798"/>
                  <a:pt x="94818" y="9241"/>
                </a:cubicBezTo>
                <a:cubicBezTo>
                  <a:pt x="180382" y="48355"/>
                  <a:pt x="265131" y="89101"/>
                  <a:pt x="350695" y="128216"/>
                </a:cubicBezTo>
                <a:cubicBezTo>
                  <a:pt x="419554" y="159589"/>
                  <a:pt x="488006" y="192592"/>
                  <a:pt x="556865" y="223558"/>
                </a:cubicBezTo>
                <a:cubicBezTo>
                  <a:pt x="565422" y="227225"/>
                  <a:pt x="574385" y="229670"/>
                  <a:pt x="577237" y="239449"/>
                </a:cubicBezTo>
                <a:cubicBezTo>
                  <a:pt x="589461" y="244745"/>
                  <a:pt x="601276" y="251265"/>
                  <a:pt x="613907" y="255339"/>
                </a:cubicBezTo>
                <a:cubicBezTo>
                  <a:pt x="622056" y="257988"/>
                  <a:pt x="626029" y="261247"/>
                  <a:pt x="627099" y="265576"/>
                </a:cubicBezTo>
                <a:close/>
              </a:path>
            </a:pathLst>
          </a:custGeom>
          <a:solidFill>
            <a:schemeClr val="accent5">
              <a:lumMod val="60000"/>
              <a:lumOff val="40000"/>
            </a:schemeClr>
          </a:solidFill>
          <a:ln w="4251" cap="flat">
            <a:noFill/>
            <a:prstDash val="solid"/>
            <a:miter/>
          </a:ln>
        </p:spPr>
        <p:txBody>
          <a:bodyPr wrap="square" rtlCol="0" anchor="ctr">
            <a:noAutofit/>
          </a:bodyPr>
          <a:lstStyle/>
          <a:p>
            <a:endParaRPr lang="en-US"/>
          </a:p>
        </p:txBody>
      </p:sp>
      <p:sp>
        <p:nvSpPr>
          <p:cNvPr id="133" name="Freeform: Shape 262">
            <a:extLst>
              <a:ext uri="{FF2B5EF4-FFF2-40B4-BE49-F238E27FC236}">
                <a16:creationId xmlns:a16="http://schemas.microsoft.com/office/drawing/2014/main" id="{CD0EA218-0C85-364A-BAD4-55A65AFBA3CE}"/>
              </a:ext>
            </a:extLst>
          </p:cNvPr>
          <p:cNvSpPr/>
          <p:nvPr/>
        </p:nvSpPr>
        <p:spPr>
          <a:xfrm rot="16200000">
            <a:off x="11505972" y="5443501"/>
            <a:ext cx="773915" cy="403411"/>
          </a:xfrm>
          <a:custGeom>
            <a:avLst/>
            <a:gdLst>
              <a:gd name="connsiteX0" fmla="*/ 777580 w 777883"/>
              <a:gd name="connsiteY0" fmla="*/ 265577 h 405480"/>
              <a:gd name="connsiteX1" fmla="*/ 773352 w 777883"/>
              <a:gd name="connsiteY1" fmla="*/ 282231 h 405480"/>
              <a:gd name="connsiteX2" fmla="*/ 714957 w 777883"/>
              <a:gd name="connsiteY2" fmla="*/ 405480 h 405480"/>
              <a:gd name="connsiteX3" fmla="*/ 0 w 777883"/>
              <a:gd name="connsiteY3" fmla="*/ 405480 h 405480"/>
              <a:gd name="connsiteX4" fmla="*/ 128362 w 777883"/>
              <a:gd name="connsiteY4" fmla="*/ 158774 h 405480"/>
              <a:gd name="connsiteX5" fmla="*/ 202924 w 777883"/>
              <a:gd name="connsiteY5" fmla="*/ 14130 h 405480"/>
              <a:gd name="connsiteX6" fmla="*/ 245299 w 777883"/>
              <a:gd name="connsiteY6" fmla="*/ 9241 h 405480"/>
              <a:gd name="connsiteX7" fmla="*/ 501176 w 777883"/>
              <a:gd name="connsiteY7" fmla="*/ 128216 h 405480"/>
              <a:gd name="connsiteX8" fmla="*/ 707346 w 777883"/>
              <a:gd name="connsiteY8" fmla="*/ 223558 h 405480"/>
              <a:gd name="connsiteX9" fmla="*/ 727718 w 777883"/>
              <a:gd name="connsiteY9" fmla="*/ 239449 h 405480"/>
              <a:gd name="connsiteX10" fmla="*/ 764388 w 777883"/>
              <a:gd name="connsiteY10" fmla="*/ 255339 h 405480"/>
              <a:gd name="connsiteX11" fmla="*/ 777580 w 777883"/>
              <a:gd name="connsiteY11" fmla="*/ 265577 h 40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883" h="405480">
                <a:moveTo>
                  <a:pt x="777580" y="265577"/>
                </a:moveTo>
                <a:cubicBezTo>
                  <a:pt x="778649" y="269906"/>
                  <a:pt x="776815" y="275305"/>
                  <a:pt x="773352" y="282231"/>
                </a:cubicBezTo>
                <a:lnTo>
                  <a:pt x="714957" y="405480"/>
                </a:lnTo>
                <a:lnTo>
                  <a:pt x="0" y="405480"/>
                </a:lnTo>
                <a:lnTo>
                  <a:pt x="128362" y="158774"/>
                </a:lnTo>
                <a:cubicBezTo>
                  <a:pt x="153623" y="110695"/>
                  <a:pt x="178885" y="62617"/>
                  <a:pt x="202924" y="14130"/>
                </a:cubicBezTo>
                <a:cubicBezTo>
                  <a:pt x="216778" y="-3799"/>
                  <a:pt x="217592" y="-3799"/>
                  <a:pt x="245299" y="9241"/>
                </a:cubicBezTo>
                <a:cubicBezTo>
                  <a:pt x="330863" y="48356"/>
                  <a:pt x="415612" y="89101"/>
                  <a:pt x="501176" y="128216"/>
                </a:cubicBezTo>
                <a:cubicBezTo>
                  <a:pt x="570035" y="159589"/>
                  <a:pt x="638487" y="192593"/>
                  <a:pt x="707346" y="223558"/>
                </a:cubicBezTo>
                <a:cubicBezTo>
                  <a:pt x="715902" y="227226"/>
                  <a:pt x="724866" y="229670"/>
                  <a:pt x="727718" y="239449"/>
                </a:cubicBezTo>
                <a:cubicBezTo>
                  <a:pt x="739942" y="244746"/>
                  <a:pt x="751757" y="251265"/>
                  <a:pt x="764388" y="255339"/>
                </a:cubicBezTo>
                <a:cubicBezTo>
                  <a:pt x="772537" y="257988"/>
                  <a:pt x="776510" y="261248"/>
                  <a:pt x="777580" y="265577"/>
                </a:cubicBezTo>
                <a:close/>
              </a:path>
            </a:pathLst>
          </a:custGeom>
          <a:solidFill>
            <a:schemeClr val="accent5">
              <a:lumMod val="60000"/>
              <a:lumOff val="40000"/>
            </a:schemeClr>
          </a:solidFill>
          <a:ln w="4251"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763756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0">
            <a:extLst>
              <a:ext uri="{FF2B5EF4-FFF2-40B4-BE49-F238E27FC236}">
                <a16:creationId xmlns:a16="http://schemas.microsoft.com/office/drawing/2014/main" id="{479E8A68-0088-E445-A632-E184465B8A1A}"/>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2979DF7A-9D6C-C348-8EB6-4F69FABC464C}"/>
              </a:ext>
            </a:extLst>
          </p:cNvPr>
          <p:cNvSpPr>
            <a:spLocks noGrp="1"/>
          </p:cNvSpPr>
          <p:nvPr>
            <p:ph type="body" sz="quarter" idx="10"/>
          </p:nvPr>
        </p:nvSpPr>
        <p:spPr>
          <a:xfrm>
            <a:off x="5248893" y="304393"/>
            <a:ext cx="5272645" cy="724247"/>
          </a:xfrm>
        </p:spPr>
        <p:txBody>
          <a:bodyPr/>
          <a:lstStyle/>
          <a:p>
            <a:r>
              <a:rPr lang="en-US" sz="4800" i="1" dirty="0">
                <a:solidFill>
                  <a:schemeClr val="bg1"/>
                </a:solidFill>
                <a:latin typeface="Calibri" panose="020F0502020204030204" pitchFamily="34" charset="0"/>
                <a:cs typeface="Calibri" panose="020F0502020204030204" pitchFamily="34" charset="0"/>
              </a:rPr>
              <a:t>Pre-opt Medication </a:t>
            </a:r>
          </a:p>
        </p:txBody>
      </p:sp>
      <p:cxnSp>
        <p:nvCxnSpPr>
          <p:cNvPr id="13" name="Straight Connector 12">
            <a:extLst>
              <a:ext uri="{FF2B5EF4-FFF2-40B4-BE49-F238E27FC236}">
                <a16:creationId xmlns:a16="http://schemas.microsoft.com/office/drawing/2014/main" id="{4E589449-F484-2E49-A64E-6C61AE663DCD}"/>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E620024-67BA-2544-9F91-915B3CA97499}"/>
              </a:ext>
            </a:extLst>
          </p:cNvPr>
          <p:cNvPicPr>
            <a:picLocks noChangeAspect="1"/>
          </p:cNvPicPr>
          <p:nvPr/>
        </p:nvPicPr>
        <p:blipFill rotWithShape="1">
          <a:blip r:embed="rId2">
            <a:extLst>
              <a:ext uri="{28A0092B-C50C-407E-A947-70E740481C1C}">
                <a14:useLocalDpi xmlns:a14="http://schemas.microsoft.com/office/drawing/2010/main" val="0"/>
              </a:ext>
            </a:extLst>
          </a:blip>
          <a:srcRect b="1400"/>
          <a:stretch/>
        </p:blipFill>
        <p:spPr>
          <a:xfrm>
            <a:off x="514333" y="1483360"/>
            <a:ext cx="4826000" cy="5008880"/>
          </a:xfrm>
          <a:prstGeom prst="rect">
            <a:avLst/>
          </a:prstGeom>
        </p:spPr>
      </p:pic>
      <p:pic>
        <p:nvPicPr>
          <p:cNvPr id="4" name="Picture 3">
            <a:extLst>
              <a:ext uri="{FF2B5EF4-FFF2-40B4-BE49-F238E27FC236}">
                <a16:creationId xmlns:a16="http://schemas.microsoft.com/office/drawing/2014/main" id="{13421AB0-863D-6144-8CA7-9DF0C1799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364" y="4536440"/>
            <a:ext cx="2933700" cy="1803400"/>
          </a:xfrm>
          <a:prstGeom prst="rect">
            <a:avLst/>
          </a:prstGeom>
        </p:spPr>
      </p:pic>
      <p:grpSp>
        <p:nvGrpSpPr>
          <p:cNvPr id="10" name="Group 9">
            <a:extLst>
              <a:ext uri="{FF2B5EF4-FFF2-40B4-BE49-F238E27FC236}">
                <a16:creationId xmlns:a16="http://schemas.microsoft.com/office/drawing/2014/main" id="{CCF76E0C-DC0A-6D42-B223-6C1CB7D191AD}"/>
              </a:ext>
            </a:extLst>
          </p:cNvPr>
          <p:cNvGrpSpPr/>
          <p:nvPr/>
        </p:nvGrpSpPr>
        <p:grpSpPr>
          <a:xfrm rot="900000">
            <a:off x="7302166" y="5186524"/>
            <a:ext cx="610519" cy="827981"/>
            <a:chOff x="4524375" y="1300163"/>
            <a:chExt cx="2665364" cy="3614738"/>
          </a:xfrm>
        </p:grpSpPr>
        <p:grpSp>
          <p:nvGrpSpPr>
            <p:cNvPr id="14" name="Group 13">
              <a:extLst>
                <a:ext uri="{FF2B5EF4-FFF2-40B4-BE49-F238E27FC236}">
                  <a16:creationId xmlns:a16="http://schemas.microsoft.com/office/drawing/2014/main" id="{A910163A-F5DD-BC4B-93FE-15D1D9C11351}"/>
                </a:ext>
              </a:extLst>
            </p:cNvPr>
            <p:cNvGrpSpPr/>
            <p:nvPr/>
          </p:nvGrpSpPr>
          <p:grpSpPr>
            <a:xfrm>
              <a:off x="4524375" y="1300163"/>
              <a:ext cx="2665364" cy="3614738"/>
              <a:chOff x="4524375" y="1300162"/>
              <a:chExt cx="3139440" cy="4257675"/>
            </a:xfrm>
          </p:grpSpPr>
          <p:sp>
            <p:nvSpPr>
              <p:cNvPr id="48" name="Freeform: Shape 297">
                <a:extLst>
                  <a:ext uri="{FF2B5EF4-FFF2-40B4-BE49-F238E27FC236}">
                    <a16:creationId xmlns:a16="http://schemas.microsoft.com/office/drawing/2014/main" id="{8B4D18C1-E41E-BE41-96A9-9B4D8D09F107}"/>
                  </a:ext>
                </a:extLst>
              </p:cNvPr>
              <p:cNvSpPr/>
              <p:nvPr/>
            </p:nvSpPr>
            <p:spPr>
              <a:xfrm>
                <a:off x="4524375" y="1300162"/>
                <a:ext cx="3139440" cy="4257675"/>
              </a:xfrm>
              <a:custGeom>
                <a:avLst/>
                <a:gdLst>
                  <a:gd name="connsiteX0" fmla="*/ 2950845 w 3139440"/>
                  <a:gd name="connsiteY0" fmla="*/ 4257675 h 4257675"/>
                  <a:gd name="connsiteX1" fmla="*/ 187643 w 3139440"/>
                  <a:gd name="connsiteY1" fmla="*/ 4257675 h 4257675"/>
                  <a:gd name="connsiteX2" fmla="*/ 0 w 3139440"/>
                  <a:gd name="connsiteY2" fmla="*/ 4070033 h 4257675"/>
                  <a:gd name="connsiteX3" fmla="*/ 0 w 3139440"/>
                  <a:gd name="connsiteY3" fmla="*/ 187643 h 4257675"/>
                  <a:gd name="connsiteX4" fmla="*/ 187643 w 3139440"/>
                  <a:gd name="connsiteY4" fmla="*/ 0 h 4257675"/>
                  <a:gd name="connsiteX5" fmla="*/ 2951798 w 3139440"/>
                  <a:gd name="connsiteY5" fmla="*/ 0 h 4257675"/>
                  <a:gd name="connsiteX6" fmla="*/ 3139440 w 3139440"/>
                  <a:gd name="connsiteY6" fmla="*/ 187643 h 4257675"/>
                  <a:gd name="connsiteX7" fmla="*/ 3139440 w 3139440"/>
                  <a:gd name="connsiteY7" fmla="*/ 4070033 h 4257675"/>
                  <a:gd name="connsiteX8" fmla="*/ 2950845 w 3139440"/>
                  <a:gd name="connsiteY8" fmla="*/ 4257675 h 425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40" h="4257675">
                    <a:moveTo>
                      <a:pt x="2950845" y="4257675"/>
                    </a:moveTo>
                    <a:lnTo>
                      <a:pt x="187643" y="4257675"/>
                    </a:lnTo>
                    <a:cubicBezTo>
                      <a:pt x="84773" y="4257675"/>
                      <a:pt x="0" y="4172903"/>
                      <a:pt x="0" y="4070033"/>
                    </a:cubicBezTo>
                    <a:lnTo>
                      <a:pt x="0" y="187643"/>
                    </a:lnTo>
                    <a:cubicBezTo>
                      <a:pt x="0" y="84773"/>
                      <a:pt x="84773" y="0"/>
                      <a:pt x="187643" y="0"/>
                    </a:cubicBezTo>
                    <a:lnTo>
                      <a:pt x="2951798" y="0"/>
                    </a:lnTo>
                    <a:cubicBezTo>
                      <a:pt x="3054668" y="0"/>
                      <a:pt x="3139440" y="84773"/>
                      <a:pt x="3139440" y="187643"/>
                    </a:cubicBezTo>
                    <a:lnTo>
                      <a:pt x="3139440" y="4070033"/>
                    </a:lnTo>
                    <a:cubicBezTo>
                      <a:pt x="3138488" y="4172903"/>
                      <a:pt x="3054668" y="4257675"/>
                      <a:pt x="2950845" y="4257675"/>
                    </a:cubicBezTo>
                    <a:close/>
                  </a:path>
                </a:pathLst>
              </a:custGeom>
              <a:solidFill>
                <a:schemeClr val="bg1">
                  <a:lumMod val="85000"/>
                </a:schemeClr>
              </a:solidFill>
              <a:ln w="9525" cap="flat">
                <a:noFill/>
                <a:prstDash val="solid"/>
                <a:miter/>
              </a:ln>
            </p:spPr>
            <p:txBody>
              <a:bodyPr rtlCol="0" anchor="ctr"/>
              <a:lstStyle/>
              <a:p>
                <a:endParaRPr lang="en-US"/>
              </a:p>
            </p:txBody>
          </p:sp>
          <p:sp>
            <p:nvSpPr>
              <p:cNvPr id="49" name="Freeform: Shape 298">
                <a:extLst>
                  <a:ext uri="{FF2B5EF4-FFF2-40B4-BE49-F238E27FC236}">
                    <a16:creationId xmlns:a16="http://schemas.microsoft.com/office/drawing/2014/main" id="{2CB056F6-7391-B640-A08F-511566421F67}"/>
                  </a:ext>
                </a:extLst>
              </p:cNvPr>
              <p:cNvSpPr/>
              <p:nvPr/>
            </p:nvSpPr>
            <p:spPr>
              <a:xfrm>
                <a:off x="4558669" y="1335406"/>
                <a:ext cx="3070858" cy="4173857"/>
              </a:xfrm>
              <a:custGeom>
                <a:avLst/>
                <a:gdLst>
                  <a:gd name="connsiteX0" fmla="*/ 2883218 w 3070860"/>
                  <a:gd name="connsiteY0" fmla="*/ 4173855 h 4173854"/>
                  <a:gd name="connsiteX1" fmla="*/ 187643 w 3070860"/>
                  <a:gd name="connsiteY1" fmla="*/ 4173855 h 4173854"/>
                  <a:gd name="connsiteX2" fmla="*/ 0 w 3070860"/>
                  <a:gd name="connsiteY2" fmla="*/ 3986213 h 4173854"/>
                  <a:gd name="connsiteX3" fmla="*/ 0 w 3070860"/>
                  <a:gd name="connsiteY3" fmla="*/ 187643 h 4173854"/>
                  <a:gd name="connsiteX4" fmla="*/ 187643 w 3070860"/>
                  <a:gd name="connsiteY4" fmla="*/ 0 h 4173854"/>
                  <a:gd name="connsiteX5" fmla="*/ 2883218 w 3070860"/>
                  <a:gd name="connsiteY5" fmla="*/ 0 h 4173854"/>
                  <a:gd name="connsiteX6" fmla="*/ 3070860 w 3070860"/>
                  <a:gd name="connsiteY6" fmla="*/ 187643 h 4173854"/>
                  <a:gd name="connsiteX7" fmla="*/ 3070860 w 3070860"/>
                  <a:gd name="connsiteY7" fmla="*/ 3987165 h 4173854"/>
                  <a:gd name="connsiteX8" fmla="*/ 2883218 w 3070860"/>
                  <a:gd name="connsiteY8" fmla="*/ 4173855 h 41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860" h="4173854">
                    <a:moveTo>
                      <a:pt x="2883218" y="4173855"/>
                    </a:moveTo>
                    <a:lnTo>
                      <a:pt x="187643" y="4173855"/>
                    </a:lnTo>
                    <a:cubicBezTo>
                      <a:pt x="84773" y="4173855"/>
                      <a:pt x="0" y="4089083"/>
                      <a:pt x="0" y="3986213"/>
                    </a:cubicBezTo>
                    <a:lnTo>
                      <a:pt x="0" y="187643"/>
                    </a:lnTo>
                    <a:cubicBezTo>
                      <a:pt x="0" y="84773"/>
                      <a:pt x="84773" y="0"/>
                      <a:pt x="187643" y="0"/>
                    </a:cubicBezTo>
                    <a:lnTo>
                      <a:pt x="2883218" y="0"/>
                    </a:lnTo>
                    <a:cubicBezTo>
                      <a:pt x="2986088" y="0"/>
                      <a:pt x="3070860" y="84773"/>
                      <a:pt x="3070860" y="187643"/>
                    </a:cubicBezTo>
                    <a:lnTo>
                      <a:pt x="3070860" y="3987165"/>
                    </a:lnTo>
                    <a:cubicBezTo>
                      <a:pt x="3070860" y="4090035"/>
                      <a:pt x="2986088" y="4173855"/>
                      <a:pt x="2883218" y="4173855"/>
                    </a:cubicBezTo>
                    <a:close/>
                  </a:path>
                </a:pathLst>
              </a:custGeom>
              <a:solidFill>
                <a:schemeClr val="bg1">
                  <a:lumMod val="85000"/>
                </a:schemeClr>
              </a:solidFill>
              <a:ln w="9525" cap="flat">
                <a:noFill/>
                <a:prstDash val="solid"/>
                <a:miter/>
              </a:ln>
            </p:spPr>
            <p:txBody>
              <a:bodyPr rtlCol="0" anchor="ctr"/>
              <a:lstStyle/>
              <a:p>
                <a:endParaRPr lang="en-US"/>
              </a:p>
            </p:txBody>
          </p:sp>
          <p:sp>
            <p:nvSpPr>
              <p:cNvPr id="50" name="Freeform: Shape 299">
                <a:extLst>
                  <a:ext uri="{FF2B5EF4-FFF2-40B4-BE49-F238E27FC236}">
                    <a16:creationId xmlns:a16="http://schemas.microsoft.com/office/drawing/2014/main" id="{4E2E0B0C-418A-3F49-A710-09E0B2D3732B}"/>
                  </a:ext>
                </a:extLst>
              </p:cNvPr>
              <p:cNvSpPr/>
              <p:nvPr/>
            </p:nvSpPr>
            <p:spPr>
              <a:xfrm>
                <a:off x="6061709" y="1582102"/>
                <a:ext cx="64770" cy="3641407"/>
              </a:xfrm>
              <a:custGeom>
                <a:avLst/>
                <a:gdLst>
                  <a:gd name="connsiteX0" fmla="*/ 32385 w 64770"/>
                  <a:gd name="connsiteY0" fmla="*/ 3641408 h 3641407"/>
                  <a:gd name="connsiteX1" fmla="*/ 32385 w 64770"/>
                  <a:gd name="connsiteY1" fmla="*/ 3641408 h 3641407"/>
                  <a:gd name="connsiteX2" fmla="*/ 0 w 64770"/>
                  <a:gd name="connsiteY2" fmla="*/ 3609023 h 3641407"/>
                  <a:gd name="connsiteX3" fmla="*/ 0 w 64770"/>
                  <a:gd name="connsiteY3" fmla="*/ 32385 h 3641407"/>
                  <a:gd name="connsiteX4" fmla="*/ 32385 w 64770"/>
                  <a:gd name="connsiteY4" fmla="*/ 0 h 3641407"/>
                  <a:gd name="connsiteX5" fmla="*/ 32385 w 64770"/>
                  <a:gd name="connsiteY5" fmla="*/ 0 h 3641407"/>
                  <a:gd name="connsiteX6" fmla="*/ 64770 w 64770"/>
                  <a:gd name="connsiteY6" fmla="*/ 32385 h 3641407"/>
                  <a:gd name="connsiteX7" fmla="*/ 64770 w 64770"/>
                  <a:gd name="connsiteY7" fmla="*/ 3608070 h 3641407"/>
                  <a:gd name="connsiteX8" fmla="*/ 32385 w 64770"/>
                  <a:gd name="connsiteY8" fmla="*/ 3641408 h 364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 h="3641407">
                    <a:moveTo>
                      <a:pt x="32385" y="3641408"/>
                    </a:moveTo>
                    <a:lnTo>
                      <a:pt x="32385" y="3641408"/>
                    </a:lnTo>
                    <a:cubicBezTo>
                      <a:pt x="14288" y="3641408"/>
                      <a:pt x="0" y="3627120"/>
                      <a:pt x="0" y="3609023"/>
                    </a:cubicBezTo>
                    <a:lnTo>
                      <a:pt x="0" y="32385"/>
                    </a:lnTo>
                    <a:cubicBezTo>
                      <a:pt x="0" y="14288"/>
                      <a:pt x="14288" y="0"/>
                      <a:pt x="32385" y="0"/>
                    </a:cubicBezTo>
                    <a:lnTo>
                      <a:pt x="32385" y="0"/>
                    </a:lnTo>
                    <a:cubicBezTo>
                      <a:pt x="50483" y="0"/>
                      <a:pt x="64770" y="14288"/>
                      <a:pt x="64770" y="32385"/>
                    </a:cubicBezTo>
                    <a:lnTo>
                      <a:pt x="64770" y="3608070"/>
                    </a:lnTo>
                    <a:cubicBezTo>
                      <a:pt x="64770" y="3626168"/>
                      <a:pt x="49530" y="3641408"/>
                      <a:pt x="32385" y="3641408"/>
                    </a:cubicBezTo>
                    <a:close/>
                  </a:path>
                </a:pathLst>
              </a:custGeom>
              <a:solidFill>
                <a:schemeClr val="bg1">
                  <a:lumMod val="85000"/>
                </a:schemeClr>
              </a:solidFill>
              <a:ln w="9525"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A2D6B939-852C-B847-A357-047FEB039472}"/>
                </a:ext>
              </a:extLst>
            </p:cNvPr>
            <p:cNvGrpSpPr/>
            <p:nvPr/>
          </p:nvGrpSpPr>
          <p:grpSpPr>
            <a:xfrm>
              <a:off x="4788133" y="1765938"/>
              <a:ext cx="2137849" cy="2683189"/>
              <a:chOff x="4787778" y="1766594"/>
              <a:chExt cx="2137849" cy="2683189"/>
            </a:xfrm>
          </p:grpSpPr>
          <p:grpSp>
            <p:nvGrpSpPr>
              <p:cNvPr id="17" name="Group 16">
                <a:extLst>
                  <a:ext uri="{FF2B5EF4-FFF2-40B4-BE49-F238E27FC236}">
                    <a16:creationId xmlns:a16="http://schemas.microsoft.com/office/drawing/2014/main" id="{27D789D9-FFB2-9549-AD1A-E1557BCC4642}"/>
                  </a:ext>
                </a:extLst>
              </p:cNvPr>
              <p:cNvGrpSpPr/>
              <p:nvPr/>
            </p:nvGrpSpPr>
            <p:grpSpPr>
              <a:xfrm>
                <a:off x="4787778" y="1777071"/>
                <a:ext cx="802957" cy="337184"/>
                <a:chOff x="4919662" y="1750694"/>
                <a:chExt cx="802957" cy="337184"/>
              </a:xfrm>
            </p:grpSpPr>
            <p:sp>
              <p:nvSpPr>
                <p:cNvPr id="46" name="Freeform: Shape 295">
                  <a:extLst>
                    <a:ext uri="{FF2B5EF4-FFF2-40B4-BE49-F238E27FC236}">
                      <a16:creationId xmlns:a16="http://schemas.microsoft.com/office/drawing/2014/main" id="{5BDF6E1D-3DD2-7248-A915-A7E3D348F060}"/>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47" name="Freeform: Shape 296">
                  <a:extLst>
                    <a:ext uri="{FF2B5EF4-FFF2-40B4-BE49-F238E27FC236}">
                      <a16:creationId xmlns:a16="http://schemas.microsoft.com/office/drawing/2014/main" id="{9BABEB92-292D-B240-A64D-349AFBBD2F5A}"/>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E5298FF-DD4E-224E-8E31-4B1D26B80495}"/>
                  </a:ext>
                </a:extLst>
              </p:cNvPr>
              <p:cNvGrpSpPr/>
              <p:nvPr/>
            </p:nvGrpSpPr>
            <p:grpSpPr>
              <a:xfrm>
                <a:off x="4787778" y="2360953"/>
                <a:ext cx="802957" cy="337184"/>
                <a:chOff x="4919662" y="1750694"/>
                <a:chExt cx="802957" cy="337184"/>
              </a:xfrm>
            </p:grpSpPr>
            <p:sp>
              <p:nvSpPr>
                <p:cNvPr id="44" name="Freeform: Shape 293">
                  <a:extLst>
                    <a:ext uri="{FF2B5EF4-FFF2-40B4-BE49-F238E27FC236}">
                      <a16:creationId xmlns:a16="http://schemas.microsoft.com/office/drawing/2014/main" id="{C3828D01-5EEB-2D49-B448-E535FD6A5750}"/>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45" name="Freeform: Shape 294">
                  <a:extLst>
                    <a:ext uri="{FF2B5EF4-FFF2-40B4-BE49-F238E27FC236}">
                      <a16:creationId xmlns:a16="http://schemas.microsoft.com/office/drawing/2014/main" id="{94248791-60B3-5A42-B8A9-14E484E9D98A}"/>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EE288F27-DEDE-594A-8353-B206C9095AB9}"/>
                  </a:ext>
                </a:extLst>
              </p:cNvPr>
              <p:cNvGrpSpPr/>
              <p:nvPr/>
            </p:nvGrpSpPr>
            <p:grpSpPr>
              <a:xfrm>
                <a:off x="4787778" y="2944835"/>
                <a:ext cx="802957" cy="337184"/>
                <a:chOff x="4919662" y="1750694"/>
                <a:chExt cx="802957" cy="337184"/>
              </a:xfrm>
            </p:grpSpPr>
            <p:sp>
              <p:nvSpPr>
                <p:cNvPr id="42" name="Freeform: Shape 291">
                  <a:extLst>
                    <a:ext uri="{FF2B5EF4-FFF2-40B4-BE49-F238E27FC236}">
                      <a16:creationId xmlns:a16="http://schemas.microsoft.com/office/drawing/2014/main" id="{04B40BDD-EC19-8F42-90E5-61614D02AD09}"/>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43" name="Freeform: Shape 292">
                  <a:extLst>
                    <a:ext uri="{FF2B5EF4-FFF2-40B4-BE49-F238E27FC236}">
                      <a16:creationId xmlns:a16="http://schemas.microsoft.com/office/drawing/2014/main" id="{4BE60E3D-1DB9-E147-AE6E-3AEB776F7025}"/>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35127DB0-D0BE-A842-AA8D-ED6C38C46C4F}"/>
                  </a:ext>
                </a:extLst>
              </p:cNvPr>
              <p:cNvGrpSpPr/>
              <p:nvPr/>
            </p:nvGrpSpPr>
            <p:grpSpPr>
              <a:xfrm>
                <a:off x="4787778" y="3528717"/>
                <a:ext cx="802957" cy="337184"/>
                <a:chOff x="4919662" y="1750694"/>
                <a:chExt cx="802957" cy="337184"/>
              </a:xfrm>
            </p:grpSpPr>
            <p:sp>
              <p:nvSpPr>
                <p:cNvPr id="39" name="Freeform: Shape 289">
                  <a:extLst>
                    <a:ext uri="{FF2B5EF4-FFF2-40B4-BE49-F238E27FC236}">
                      <a16:creationId xmlns:a16="http://schemas.microsoft.com/office/drawing/2014/main" id="{5030BF9E-B7B3-6D44-8731-8ED8E0E05C3B}"/>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41" name="Freeform: Shape 290">
                  <a:extLst>
                    <a:ext uri="{FF2B5EF4-FFF2-40B4-BE49-F238E27FC236}">
                      <a16:creationId xmlns:a16="http://schemas.microsoft.com/office/drawing/2014/main" id="{09B59EAB-E638-2440-AACF-4D5AE17080AE}"/>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9B8B4049-A46A-A64C-BB6F-D1415532159C}"/>
                  </a:ext>
                </a:extLst>
              </p:cNvPr>
              <p:cNvGrpSpPr/>
              <p:nvPr/>
            </p:nvGrpSpPr>
            <p:grpSpPr>
              <a:xfrm>
                <a:off x="4787778" y="4112599"/>
                <a:ext cx="802957" cy="337184"/>
                <a:chOff x="4919662" y="1750694"/>
                <a:chExt cx="802957" cy="337184"/>
              </a:xfrm>
            </p:grpSpPr>
            <p:sp>
              <p:nvSpPr>
                <p:cNvPr id="37" name="Freeform: Shape 287">
                  <a:extLst>
                    <a:ext uri="{FF2B5EF4-FFF2-40B4-BE49-F238E27FC236}">
                      <a16:creationId xmlns:a16="http://schemas.microsoft.com/office/drawing/2014/main" id="{FE2CDF8D-9C51-6440-B032-910660DCA893}"/>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38" name="Freeform: Shape 288">
                  <a:extLst>
                    <a:ext uri="{FF2B5EF4-FFF2-40B4-BE49-F238E27FC236}">
                      <a16:creationId xmlns:a16="http://schemas.microsoft.com/office/drawing/2014/main" id="{8E71AE59-7C3D-9143-93D4-185AE2450C6E}"/>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9D64837C-249D-5E49-8701-3EEE3BE5B557}"/>
                  </a:ext>
                </a:extLst>
              </p:cNvPr>
              <p:cNvGrpSpPr/>
              <p:nvPr/>
            </p:nvGrpSpPr>
            <p:grpSpPr>
              <a:xfrm>
                <a:off x="6122670" y="1766594"/>
                <a:ext cx="802957" cy="337184"/>
                <a:chOff x="4919662" y="1750694"/>
                <a:chExt cx="802957" cy="337184"/>
              </a:xfrm>
            </p:grpSpPr>
            <p:sp>
              <p:nvSpPr>
                <p:cNvPr id="35" name="Freeform: Shape 285">
                  <a:extLst>
                    <a:ext uri="{FF2B5EF4-FFF2-40B4-BE49-F238E27FC236}">
                      <a16:creationId xmlns:a16="http://schemas.microsoft.com/office/drawing/2014/main" id="{A7860C51-AC99-E844-952D-468F85FA6049}"/>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36" name="Freeform: Shape 286">
                  <a:extLst>
                    <a:ext uri="{FF2B5EF4-FFF2-40B4-BE49-F238E27FC236}">
                      <a16:creationId xmlns:a16="http://schemas.microsoft.com/office/drawing/2014/main" id="{2DAF827C-A21D-6D42-96F1-516425CE492D}"/>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617647F6-CA51-5149-A466-8C5A9AF42837}"/>
                  </a:ext>
                </a:extLst>
              </p:cNvPr>
              <p:cNvGrpSpPr/>
              <p:nvPr/>
            </p:nvGrpSpPr>
            <p:grpSpPr>
              <a:xfrm>
                <a:off x="6122670" y="2350476"/>
                <a:ext cx="802957" cy="337184"/>
                <a:chOff x="4919662" y="1750694"/>
                <a:chExt cx="802957" cy="337184"/>
              </a:xfrm>
            </p:grpSpPr>
            <p:sp>
              <p:nvSpPr>
                <p:cNvPr id="33" name="Freeform: Shape 283">
                  <a:extLst>
                    <a:ext uri="{FF2B5EF4-FFF2-40B4-BE49-F238E27FC236}">
                      <a16:creationId xmlns:a16="http://schemas.microsoft.com/office/drawing/2014/main" id="{C16158A7-EC0B-8C43-B83F-A6967B228054}"/>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34" name="Freeform: Shape 284">
                  <a:extLst>
                    <a:ext uri="{FF2B5EF4-FFF2-40B4-BE49-F238E27FC236}">
                      <a16:creationId xmlns:a16="http://schemas.microsoft.com/office/drawing/2014/main" id="{81CD90E0-7A15-F345-AAC8-C1A8297ED864}"/>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CB809D58-9633-5B43-B784-2F530146D1C1}"/>
                  </a:ext>
                </a:extLst>
              </p:cNvPr>
              <p:cNvGrpSpPr/>
              <p:nvPr/>
            </p:nvGrpSpPr>
            <p:grpSpPr>
              <a:xfrm>
                <a:off x="6122670" y="2934358"/>
                <a:ext cx="802957" cy="337184"/>
                <a:chOff x="4919662" y="1750694"/>
                <a:chExt cx="802957" cy="337184"/>
              </a:xfrm>
            </p:grpSpPr>
            <p:sp>
              <p:nvSpPr>
                <p:cNvPr id="31" name="Freeform: Shape 281">
                  <a:extLst>
                    <a:ext uri="{FF2B5EF4-FFF2-40B4-BE49-F238E27FC236}">
                      <a16:creationId xmlns:a16="http://schemas.microsoft.com/office/drawing/2014/main" id="{644F0E5D-14D5-2D40-A3F6-BFCFE88B1EAF}"/>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32" name="Freeform: Shape 282">
                  <a:extLst>
                    <a:ext uri="{FF2B5EF4-FFF2-40B4-BE49-F238E27FC236}">
                      <a16:creationId xmlns:a16="http://schemas.microsoft.com/office/drawing/2014/main" id="{5AC6CA9C-7E1A-904D-B21B-59BD13C1C991}"/>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EF362B77-3D5B-2E49-9BAE-428CCC6C1970}"/>
                  </a:ext>
                </a:extLst>
              </p:cNvPr>
              <p:cNvGrpSpPr/>
              <p:nvPr/>
            </p:nvGrpSpPr>
            <p:grpSpPr>
              <a:xfrm>
                <a:off x="6122670" y="3518240"/>
                <a:ext cx="802957" cy="337184"/>
                <a:chOff x="4919662" y="1750694"/>
                <a:chExt cx="802957" cy="337184"/>
              </a:xfrm>
            </p:grpSpPr>
            <p:sp>
              <p:nvSpPr>
                <p:cNvPr id="29" name="Freeform: Shape 279">
                  <a:extLst>
                    <a:ext uri="{FF2B5EF4-FFF2-40B4-BE49-F238E27FC236}">
                      <a16:creationId xmlns:a16="http://schemas.microsoft.com/office/drawing/2014/main" id="{A03333B2-DA9E-6744-AA44-942975DCA45E}"/>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30" name="Freeform: Shape 280">
                  <a:extLst>
                    <a:ext uri="{FF2B5EF4-FFF2-40B4-BE49-F238E27FC236}">
                      <a16:creationId xmlns:a16="http://schemas.microsoft.com/office/drawing/2014/main" id="{E12FF082-DFE8-F84B-BBEF-0DAA4ECE9A8D}"/>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91F56F4E-E8A3-9F4B-8613-2CE868604F0C}"/>
                  </a:ext>
                </a:extLst>
              </p:cNvPr>
              <p:cNvGrpSpPr/>
              <p:nvPr/>
            </p:nvGrpSpPr>
            <p:grpSpPr>
              <a:xfrm>
                <a:off x="6122670" y="4102122"/>
                <a:ext cx="802957" cy="337184"/>
                <a:chOff x="4919662" y="1750694"/>
                <a:chExt cx="802957" cy="337184"/>
              </a:xfrm>
            </p:grpSpPr>
            <p:sp>
              <p:nvSpPr>
                <p:cNvPr id="27" name="Freeform: Shape 277">
                  <a:extLst>
                    <a:ext uri="{FF2B5EF4-FFF2-40B4-BE49-F238E27FC236}">
                      <a16:creationId xmlns:a16="http://schemas.microsoft.com/office/drawing/2014/main" id="{7959A257-2186-C547-BC9A-9D1F1C7E5CD0}"/>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a:p>
              </p:txBody>
            </p:sp>
            <p:sp>
              <p:nvSpPr>
                <p:cNvPr id="28" name="Freeform: Shape 278">
                  <a:extLst>
                    <a:ext uri="{FF2B5EF4-FFF2-40B4-BE49-F238E27FC236}">
                      <a16:creationId xmlns:a16="http://schemas.microsoft.com/office/drawing/2014/main" id="{4BEF1FB4-39D5-8A4B-9E09-08C8B8127465}"/>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a:p>
              </p:txBody>
            </p:sp>
          </p:grpSp>
        </p:grpSp>
      </p:grpSp>
      <p:grpSp>
        <p:nvGrpSpPr>
          <p:cNvPr id="51" name="Group 50">
            <a:extLst>
              <a:ext uri="{FF2B5EF4-FFF2-40B4-BE49-F238E27FC236}">
                <a16:creationId xmlns:a16="http://schemas.microsoft.com/office/drawing/2014/main" id="{1EF69018-8E36-B041-B749-3E4D06114CF9}"/>
              </a:ext>
            </a:extLst>
          </p:cNvPr>
          <p:cNvGrpSpPr/>
          <p:nvPr/>
        </p:nvGrpSpPr>
        <p:grpSpPr>
          <a:xfrm>
            <a:off x="5610819" y="1779260"/>
            <a:ext cx="5316609" cy="1771948"/>
            <a:chOff x="6720553" y="2331907"/>
            <a:chExt cx="1710102" cy="952499"/>
          </a:xfrm>
        </p:grpSpPr>
        <p:sp>
          <p:nvSpPr>
            <p:cNvPr id="52" name="TextBox 51">
              <a:extLst>
                <a:ext uri="{FF2B5EF4-FFF2-40B4-BE49-F238E27FC236}">
                  <a16:creationId xmlns:a16="http://schemas.microsoft.com/office/drawing/2014/main" id="{29340EA6-9905-BD45-909C-9E4869A12847}"/>
                </a:ext>
              </a:extLst>
            </p:cNvPr>
            <p:cNvSpPr txBox="1"/>
            <p:nvPr/>
          </p:nvSpPr>
          <p:spPr>
            <a:xfrm>
              <a:off x="6732642" y="2655722"/>
              <a:ext cx="1656184" cy="62868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With the exception of medication 5, we see that patients generally spend more if they were taking the medication on average. However, these differences are not huge and may not be significant so we take another approach in the next few slides to see if taking medication would mean higher cost.</a:t>
              </a:r>
            </a:p>
          </p:txBody>
        </p:sp>
        <p:sp>
          <p:nvSpPr>
            <p:cNvPr id="53" name="TextBox 52">
              <a:extLst>
                <a:ext uri="{FF2B5EF4-FFF2-40B4-BE49-F238E27FC236}">
                  <a16:creationId xmlns:a16="http://schemas.microsoft.com/office/drawing/2014/main" id="{91E7CAF5-A42B-D545-B973-CE61F92A8593}"/>
                </a:ext>
              </a:extLst>
            </p:cNvPr>
            <p:cNvSpPr txBox="1"/>
            <p:nvPr/>
          </p:nvSpPr>
          <p:spPr>
            <a:xfrm>
              <a:off x="6720553" y="2331907"/>
              <a:ext cx="1710102" cy="281253"/>
            </a:xfrm>
            <a:prstGeom prst="rect">
              <a:avLst/>
            </a:prstGeom>
            <a:noFill/>
          </p:spPr>
          <p:txBody>
            <a:bodyPr wrap="square" rtlCol="0" anchor="ctr">
              <a:spAutoFit/>
            </a:bodyPr>
            <a:lstStyle/>
            <a:p>
              <a:r>
                <a:rPr lang="en-US" altLang="ko-KR" sz="2800" b="1" dirty="0">
                  <a:solidFill>
                    <a:schemeClr val="accent2">
                      <a:lumMod val="75000"/>
                    </a:schemeClr>
                  </a:solidFill>
                  <a:cs typeface="Arial" pitchFamily="34" charset="0"/>
                </a:rPr>
                <a:t>With or without medication</a:t>
              </a:r>
            </a:p>
          </p:txBody>
        </p:sp>
      </p:grpSp>
    </p:spTree>
    <p:extLst>
      <p:ext uri="{BB962C8B-B14F-4D97-AF65-F5344CB8AC3E}">
        <p14:creationId xmlns:p14="http://schemas.microsoft.com/office/powerpoint/2010/main" val="2280302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0">
            <a:extLst>
              <a:ext uri="{FF2B5EF4-FFF2-40B4-BE49-F238E27FC236}">
                <a16:creationId xmlns:a16="http://schemas.microsoft.com/office/drawing/2014/main" id="{479E8A68-0088-E445-A632-E184465B8A1A}"/>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2979DF7A-9D6C-C348-8EB6-4F69FABC464C}"/>
              </a:ext>
            </a:extLst>
          </p:cNvPr>
          <p:cNvSpPr>
            <a:spLocks noGrp="1"/>
          </p:cNvSpPr>
          <p:nvPr>
            <p:ph type="body" sz="quarter" idx="10"/>
          </p:nvPr>
        </p:nvSpPr>
        <p:spPr>
          <a:xfrm>
            <a:off x="5246370" y="304393"/>
            <a:ext cx="5275168" cy="724247"/>
          </a:xfrm>
        </p:spPr>
        <p:txBody>
          <a:bodyPr/>
          <a:lstStyle/>
          <a:p>
            <a:r>
              <a:rPr lang="en-US" sz="4800" i="1" dirty="0">
                <a:solidFill>
                  <a:schemeClr val="bg1"/>
                </a:solidFill>
                <a:latin typeface="Calibri" panose="020F0502020204030204" pitchFamily="34" charset="0"/>
                <a:cs typeface="Calibri" panose="020F0502020204030204" pitchFamily="34" charset="0"/>
              </a:rPr>
              <a:t>Pre-opt Medication </a:t>
            </a:r>
          </a:p>
        </p:txBody>
      </p:sp>
      <p:cxnSp>
        <p:nvCxnSpPr>
          <p:cNvPr id="13" name="Straight Connector 12">
            <a:extLst>
              <a:ext uri="{FF2B5EF4-FFF2-40B4-BE49-F238E27FC236}">
                <a16:creationId xmlns:a16="http://schemas.microsoft.com/office/drawing/2014/main" id="{4E589449-F484-2E49-A64E-6C61AE663DCD}"/>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4554FAB-5DC1-2147-86E6-CFBF18BDA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010" y="1246473"/>
            <a:ext cx="10264506" cy="5328640"/>
          </a:xfrm>
          <a:prstGeom prst="rect">
            <a:avLst/>
          </a:prstGeom>
        </p:spPr>
      </p:pic>
      <p:sp>
        <p:nvSpPr>
          <p:cNvPr id="40" name="TextBox 39">
            <a:extLst>
              <a:ext uri="{FF2B5EF4-FFF2-40B4-BE49-F238E27FC236}">
                <a16:creationId xmlns:a16="http://schemas.microsoft.com/office/drawing/2014/main" id="{BB891D68-EDE9-484C-8D4D-A7E1B19B52B4}"/>
              </a:ext>
            </a:extLst>
          </p:cNvPr>
          <p:cNvSpPr txBox="1"/>
          <p:nvPr/>
        </p:nvSpPr>
        <p:spPr>
          <a:xfrm>
            <a:off x="1794511" y="1778582"/>
            <a:ext cx="390906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400" dirty="0">
                <a:solidFill>
                  <a:schemeClr val="tx1">
                    <a:lumMod val="75000"/>
                    <a:lumOff val="25000"/>
                  </a:schemeClr>
                </a:solidFill>
                <a:cs typeface="Arial" pitchFamily="34" charset="0"/>
              </a:rPr>
              <a:t>We examine the combination of the 6 pre-opt medication and log their respective counts. Most patients have taken all medication. </a:t>
            </a:r>
          </a:p>
        </p:txBody>
      </p:sp>
      <p:cxnSp>
        <p:nvCxnSpPr>
          <p:cNvPr id="49" name="Straight Arrow Connector 48">
            <a:extLst>
              <a:ext uri="{FF2B5EF4-FFF2-40B4-BE49-F238E27FC236}">
                <a16:creationId xmlns:a16="http://schemas.microsoft.com/office/drawing/2014/main" id="{0C2F8196-5CE2-9E47-8B46-F02BBB43DC0D}"/>
              </a:ext>
            </a:extLst>
          </p:cNvPr>
          <p:cNvCxnSpPr/>
          <p:nvPr/>
        </p:nvCxnSpPr>
        <p:spPr>
          <a:xfrm flipV="1">
            <a:off x="8869680" y="6560820"/>
            <a:ext cx="0" cy="4343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613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0">
            <a:extLst>
              <a:ext uri="{FF2B5EF4-FFF2-40B4-BE49-F238E27FC236}">
                <a16:creationId xmlns:a16="http://schemas.microsoft.com/office/drawing/2014/main" id="{479E8A68-0088-E445-A632-E184465B8A1A}"/>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2979DF7A-9D6C-C348-8EB6-4F69FABC464C}"/>
              </a:ext>
            </a:extLst>
          </p:cNvPr>
          <p:cNvSpPr>
            <a:spLocks noGrp="1"/>
          </p:cNvSpPr>
          <p:nvPr>
            <p:ph type="body" sz="quarter" idx="10"/>
          </p:nvPr>
        </p:nvSpPr>
        <p:spPr>
          <a:xfrm>
            <a:off x="5394960" y="304393"/>
            <a:ext cx="4962104" cy="724247"/>
          </a:xfrm>
        </p:spPr>
        <p:txBody>
          <a:bodyPr/>
          <a:lstStyle/>
          <a:p>
            <a:r>
              <a:rPr lang="en-US" sz="4800" i="1" dirty="0">
                <a:solidFill>
                  <a:schemeClr val="bg1"/>
                </a:solidFill>
                <a:latin typeface="Calibri" panose="020F0502020204030204" pitchFamily="34" charset="0"/>
                <a:cs typeface="Calibri" panose="020F0502020204030204" pitchFamily="34" charset="0"/>
              </a:rPr>
              <a:t>Pre-opt Medication </a:t>
            </a:r>
          </a:p>
        </p:txBody>
      </p:sp>
      <p:cxnSp>
        <p:nvCxnSpPr>
          <p:cNvPr id="13" name="Straight Connector 12">
            <a:extLst>
              <a:ext uri="{FF2B5EF4-FFF2-40B4-BE49-F238E27FC236}">
                <a16:creationId xmlns:a16="http://schemas.microsoft.com/office/drawing/2014/main" id="{4E589449-F484-2E49-A64E-6C61AE663DCD}"/>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C857F34-1342-B64B-B782-35441805C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98" y="1348739"/>
            <a:ext cx="10601270" cy="5166361"/>
          </a:xfrm>
          <a:prstGeom prst="rect">
            <a:avLst/>
          </a:prstGeom>
        </p:spPr>
      </p:pic>
      <p:sp>
        <p:nvSpPr>
          <p:cNvPr id="10" name="Rectangle 9">
            <a:extLst>
              <a:ext uri="{FF2B5EF4-FFF2-40B4-BE49-F238E27FC236}">
                <a16:creationId xmlns:a16="http://schemas.microsoft.com/office/drawing/2014/main" id="{4FD9ADD4-0FA2-424C-B472-B3E7E8B5EF32}"/>
              </a:ext>
            </a:extLst>
          </p:cNvPr>
          <p:cNvSpPr/>
          <p:nvPr/>
        </p:nvSpPr>
        <p:spPr>
          <a:xfrm>
            <a:off x="5248893" y="3028949"/>
            <a:ext cx="4251367" cy="180594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FD40830-2146-3149-80F7-BC13D8FF1337}"/>
              </a:ext>
            </a:extLst>
          </p:cNvPr>
          <p:cNvSpPr txBox="1"/>
          <p:nvPr/>
        </p:nvSpPr>
        <p:spPr>
          <a:xfrm>
            <a:off x="1703071" y="1629992"/>
            <a:ext cx="6826780"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400" dirty="0">
                <a:solidFill>
                  <a:schemeClr val="tx1">
                    <a:lumMod val="75000"/>
                    <a:lumOff val="25000"/>
                  </a:schemeClr>
                </a:solidFill>
                <a:cs typeface="Arial" pitchFamily="34" charset="0"/>
              </a:rPr>
              <a:t>The chart corresponding to previous has been sorted according to mean cost of care. We can see even if a patient has taken all medication, it can have similar cost patterns to other combinations and would not mean the highest cost. </a:t>
            </a:r>
          </a:p>
          <a:p>
            <a:r>
              <a:rPr lang="en-US" altLang="ko-KR" sz="1400" dirty="0">
                <a:solidFill>
                  <a:schemeClr val="tx1">
                    <a:lumMod val="75000"/>
                    <a:lumOff val="25000"/>
                  </a:schemeClr>
                </a:solidFill>
                <a:cs typeface="Arial" pitchFamily="34" charset="0"/>
              </a:rPr>
              <a:t>Pre-opt medication could have been used to control possible complications after operation and hence saving the potential cost.</a:t>
            </a:r>
          </a:p>
        </p:txBody>
      </p:sp>
      <p:cxnSp>
        <p:nvCxnSpPr>
          <p:cNvPr id="21" name="Straight Arrow Connector 20">
            <a:extLst>
              <a:ext uri="{FF2B5EF4-FFF2-40B4-BE49-F238E27FC236}">
                <a16:creationId xmlns:a16="http://schemas.microsoft.com/office/drawing/2014/main" id="{30CC584E-A12E-3148-B06E-64623AB956D6}"/>
              </a:ext>
            </a:extLst>
          </p:cNvPr>
          <p:cNvCxnSpPr/>
          <p:nvPr/>
        </p:nvCxnSpPr>
        <p:spPr>
          <a:xfrm flipV="1">
            <a:off x="8732520" y="6400800"/>
            <a:ext cx="0" cy="4343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00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arallelogram 25">
            <a:extLst>
              <a:ext uri="{FF2B5EF4-FFF2-40B4-BE49-F238E27FC236}">
                <a16:creationId xmlns:a16="http://schemas.microsoft.com/office/drawing/2014/main" id="{FB5E561B-A0AA-9F47-A80C-6D3549A4D027}"/>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
            <a:extLst>
              <a:ext uri="{FF2B5EF4-FFF2-40B4-BE49-F238E27FC236}">
                <a16:creationId xmlns:a16="http://schemas.microsoft.com/office/drawing/2014/main" id="{D0DEBEB1-8CC9-5345-BBE3-4BCE7E0BAC8F}"/>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Symptoms</a:t>
            </a:r>
          </a:p>
        </p:txBody>
      </p:sp>
      <p:cxnSp>
        <p:nvCxnSpPr>
          <p:cNvPr id="28" name="Straight Connector 27">
            <a:extLst>
              <a:ext uri="{FF2B5EF4-FFF2-40B4-BE49-F238E27FC236}">
                <a16:creationId xmlns:a16="http://schemas.microsoft.com/office/drawing/2014/main" id="{C6C4E1FA-6744-754C-B754-75CBB1960176}"/>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22ECDF3-8207-9F47-B26E-97892940F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1348683"/>
            <a:ext cx="10041886" cy="5185652"/>
          </a:xfrm>
          <a:prstGeom prst="rect">
            <a:avLst/>
          </a:prstGeom>
        </p:spPr>
      </p:pic>
      <p:sp>
        <p:nvSpPr>
          <p:cNvPr id="11" name="TextBox 10">
            <a:extLst>
              <a:ext uri="{FF2B5EF4-FFF2-40B4-BE49-F238E27FC236}">
                <a16:creationId xmlns:a16="http://schemas.microsoft.com/office/drawing/2014/main" id="{4D8A6898-6D17-B84D-B0D0-D3EE2FBC4CD5}"/>
              </a:ext>
            </a:extLst>
          </p:cNvPr>
          <p:cNvSpPr txBox="1"/>
          <p:nvPr/>
        </p:nvSpPr>
        <p:spPr>
          <a:xfrm>
            <a:off x="1703071" y="1629992"/>
            <a:ext cx="390906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400" dirty="0">
                <a:solidFill>
                  <a:schemeClr val="tx1">
                    <a:lumMod val="75000"/>
                    <a:lumOff val="25000"/>
                  </a:schemeClr>
                </a:solidFill>
                <a:cs typeface="Arial" pitchFamily="34" charset="0"/>
              </a:rPr>
              <a:t>A similar graph is done on the symptoms and we ran the counts for the combination of symptoms and find that majority of the patients have all the symptoms.  </a:t>
            </a:r>
          </a:p>
        </p:txBody>
      </p:sp>
    </p:spTree>
    <p:extLst>
      <p:ext uri="{BB962C8B-B14F-4D97-AF65-F5344CB8AC3E}">
        <p14:creationId xmlns:p14="http://schemas.microsoft.com/office/powerpoint/2010/main" val="419379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arallelogram 25">
            <a:extLst>
              <a:ext uri="{FF2B5EF4-FFF2-40B4-BE49-F238E27FC236}">
                <a16:creationId xmlns:a16="http://schemas.microsoft.com/office/drawing/2014/main" id="{FB5E561B-A0AA-9F47-A80C-6D3549A4D027}"/>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
            <a:extLst>
              <a:ext uri="{FF2B5EF4-FFF2-40B4-BE49-F238E27FC236}">
                <a16:creationId xmlns:a16="http://schemas.microsoft.com/office/drawing/2014/main" id="{D0DEBEB1-8CC9-5345-BBE3-4BCE7E0BAC8F}"/>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Symptoms</a:t>
            </a:r>
          </a:p>
        </p:txBody>
      </p:sp>
      <p:cxnSp>
        <p:nvCxnSpPr>
          <p:cNvPr id="28" name="Straight Connector 27">
            <a:extLst>
              <a:ext uri="{FF2B5EF4-FFF2-40B4-BE49-F238E27FC236}">
                <a16:creationId xmlns:a16="http://schemas.microsoft.com/office/drawing/2014/main" id="{C6C4E1FA-6744-754C-B754-75CBB1960176}"/>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795FC46-B59B-144D-A126-A0E602CB5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716" y="1246473"/>
            <a:ext cx="10525040" cy="5166644"/>
          </a:xfrm>
          <a:prstGeom prst="rect">
            <a:avLst/>
          </a:prstGeom>
        </p:spPr>
      </p:pic>
      <p:sp>
        <p:nvSpPr>
          <p:cNvPr id="7" name="TextBox 6">
            <a:extLst>
              <a:ext uri="{FF2B5EF4-FFF2-40B4-BE49-F238E27FC236}">
                <a16:creationId xmlns:a16="http://schemas.microsoft.com/office/drawing/2014/main" id="{91F6FA3E-7724-6D40-AA44-693FB80C50F1}"/>
              </a:ext>
            </a:extLst>
          </p:cNvPr>
          <p:cNvSpPr txBox="1"/>
          <p:nvPr/>
        </p:nvSpPr>
        <p:spPr>
          <a:xfrm>
            <a:off x="1748790" y="1584272"/>
            <a:ext cx="6457950" cy="1600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400" dirty="0">
                <a:solidFill>
                  <a:schemeClr val="tx1">
                    <a:lumMod val="75000"/>
                    <a:lumOff val="25000"/>
                  </a:schemeClr>
                </a:solidFill>
                <a:cs typeface="Arial" pitchFamily="34" charset="0"/>
              </a:rPr>
              <a:t>Combinations are put in ascending order based on the cost of care. Recalling in our correlation heatmap, symptom 5 was found to have higher correlation and this is reflected here whereby combinations containing symptom 5 have higher cost of care and hence further down in the x-axis.</a:t>
            </a:r>
          </a:p>
          <a:p>
            <a:endParaRPr lang="en-US" altLang="ko-KR" sz="1400" dirty="0">
              <a:solidFill>
                <a:schemeClr val="tx1">
                  <a:lumMod val="75000"/>
                  <a:lumOff val="25000"/>
                </a:schemeClr>
              </a:solidFill>
              <a:cs typeface="Arial" pitchFamily="34" charset="0"/>
            </a:endParaRPr>
          </a:p>
          <a:p>
            <a:r>
              <a:rPr lang="en-US" altLang="ko-KR" sz="1400" dirty="0">
                <a:solidFill>
                  <a:schemeClr val="tx1">
                    <a:lumMod val="75000"/>
                    <a:lumOff val="25000"/>
                  </a:schemeClr>
                </a:solidFill>
                <a:cs typeface="Arial" pitchFamily="34" charset="0"/>
              </a:rPr>
              <a:t>However, we also see having all symptoms may not entail highest cost of care. This could mean some symptoms more easily controlled than some. </a:t>
            </a:r>
          </a:p>
        </p:txBody>
      </p:sp>
      <p:sp>
        <p:nvSpPr>
          <p:cNvPr id="8" name="Rectangle 7">
            <a:extLst>
              <a:ext uri="{FF2B5EF4-FFF2-40B4-BE49-F238E27FC236}">
                <a16:creationId xmlns:a16="http://schemas.microsoft.com/office/drawing/2014/main" id="{072915D1-C5FA-934B-BCB2-750EDE144198}"/>
              </a:ext>
            </a:extLst>
          </p:cNvPr>
          <p:cNvSpPr/>
          <p:nvPr/>
        </p:nvSpPr>
        <p:spPr>
          <a:xfrm>
            <a:off x="5360670" y="5806440"/>
            <a:ext cx="5991776" cy="1371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7655BC7-A58C-A84A-9CE1-1CC1F45B20C0}"/>
              </a:ext>
            </a:extLst>
          </p:cNvPr>
          <p:cNvCxnSpPr/>
          <p:nvPr/>
        </p:nvCxnSpPr>
        <p:spPr>
          <a:xfrm flipV="1">
            <a:off x="10652760" y="6332220"/>
            <a:ext cx="0" cy="4343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519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13A593-6F78-5E4E-9829-1DFA94C2F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43" y="1290381"/>
            <a:ext cx="4835674" cy="5305364"/>
          </a:xfrm>
          <a:prstGeom prst="rect">
            <a:avLst/>
          </a:prstGeom>
        </p:spPr>
      </p:pic>
      <p:sp>
        <p:nvSpPr>
          <p:cNvPr id="11" name="Parallelogram 10">
            <a:extLst>
              <a:ext uri="{FF2B5EF4-FFF2-40B4-BE49-F238E27FC236}">
                <a16:creationId xmlns:a16="http://schemas.microsoft.com/office/drawing/2014/main" id="{479E8A68-0088-E445-A632-E184465B8A1A}"/>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2979DF7A-9D6C-C348-8EB6-4F69FABC464C}"/>
              </a:ext>
            </a:extLst>
          </p:cNvPr>
          <p:cNvSpPr>
            <a:spLocks noGrp="1"/>
          </p:cNvSpPr>
          <p:nvPr>
            <p:ph type="body" sz="quarter" idx="10"/>
          </p:nvPr>
        </p:nvSpPr>
        <p:spPr>
          <a:xfrm>
            <a:off x="5248893" y="304393"/>
            <a:ext cx="5272645" cy="724247"/>
          </a:xfrm>
        </p:spPr>
        <p:txBody>
          <a:bodyPr/>
          <a:lstStyle/>
          <a:p>
            <a:r>
              <a:rPr lang="en-US" sz="4800" i="1" dirty="0">
                <a:solidFill>
                  <a:schemeClr val="bg1"/>
                </a:solidFill>
                <a:latin typeface="Calibri" panose="020F0502020204030204" pitchFamily="34" charset="0"/>
                <a:cs typeface="Calibri" panose="020F0502020204030204" pitchFamily="34" charset="0"/>
              </a:rPr>
              <a:t>Medical History </a:t>
            </a:r>
          </a:p>
        </p:txBody>
      </p:sp>
      <p:cxnSp>
        <p:nvCxnSpPr>
          <p:cNvPr id="13" name="Straight Connector 12">
            <a:extLst>
              <a:ext uri="{FF2B5EF4-FFF2-40B4-BE49-F238E27FC236}">
                <a16:creationId xmlns:a16="http://schemas.microsoft.com/office/drawing/2014/main" id="{4E589449-F484-2E49-A64E-6C61AE663DCD}"/>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1EF69018-8E36-B041-B749-3E4D06114CF9}"/>
              </a:ext>
            </a:extLst>
          </p:cNvPr>
          <p:cNvGrpSpPr/>
          <p:nvPr/>
        </p:nvGrpSpPr>
        <p:grpSpPr>
          <a:xfrm>
            <a:off x="5610817" y="2502196"/>
            <a:ext cx="5899191" cy="1941119"/>
            <a:chOff x="6720553" y="2049972"/>
            <a:chExt cx="1710102" cy="1247640"/>
          </a:xfrm>
        </p:grpSpPr>
        <p:sp>
          <p:nvSpPr>
            <p:cNvPr id="52" name="TextBox 51">
              <a:extLst>
                <a:ext uri="{FF2B5EF4-FFF2-40B4-BE49-F238E27FC236}">
                  <a16:creationId xmlns:a16="http://schemas.microsoft.com/office/drawing/2014/main" id="{29340EA6-9905-BD45-909C-9E4869A12847}"/>
                </a:ext>
              </a:extLst>
            </p:cNvPr>
            <p:cNvSpPr txBox="1"/>
            <p:nvPr/>
          </p:nvSpPr>
          <p:spPr>
            <a:xfrm>
              <a:off x="6732642" y="2545892"/>
              <a:ext cx="1656184" cy="751720"/>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Interestingly, medical history 4 and 5 reflect lower cost of care while others reflect higher cost of care in the presence especially medical history 1. As it is not feasible to look at the combinations (144), we would instead look at how medical history fare in comparison to other variables. </a:t>
              </a:r>
            </a:p>
          </p:txBody>
        </p:sp>
        <p:sp>
          <p:nvSpPr>
            <p:cNvPr id="53" name="TextBox 52">
              <a:extLst>
                <a:ext uri="{FF2B5EF4-FFF2-40B4-BE49-F238E27FC236}">
                  <a16:creationId xmlns:a16="http://schemas.microsoft.com/office/drawing/2014/main" id="{91E7CAF5-A42B-D545-B973-CE61F92A8593}"/>
                </a:ext>
              </a:extLst>
            </p:cNvPr>
            <p:cNvSpPr txBox="1"/>
            <p:nvPr/>
          </p:nvSpPr>
          <p:spPr>
            <a:xfrm>
              <a:off x="6720553" y="2049972"/>
              <a:ext cx="1710102" cy="512874"/>
            </a:xfrm>
            <a:prstGeom prst="rect">
              <a:avLst/>
            </a:prstGeom>
            <a:noFill/>
          </p:spPr>
          <p:txBody>
            <a:bodyPr wrap="square" rtlCol="0" anchor="ctr">
              <a:spAutoFit/>
            </a:bodyPr>
            <a:lstStyle/>
            <a:p>
              <a:r>
                <a:rPr lang="en-US" altLang="ko-KR" sz="2800" b="1" dirty="0">
                  <a:solidFill>
                    <a:schemeClr val="accent5">
                      <a:lumMod val="50000"/>
                    </a:schemeClr>
                  </a:solidFill>
                  <a:cs typeface="Arial" pitchFamily="34" charset="0"/>
                </a:rPr>
                <a:t>With or without medical history</a:t>
              </a:r>
            </a:p>
          </p:txBody>
        </p:sp>
      </p:grpSp>
      <p:pic>
        <p:nvPicPr>
          <p:cNvPr id="6" name="Picture 5">
            <a:extLst>
              <a:ext uri="{FF2B5EF4-FFF2-40B4-BE49-F238E27FC236}">
                <a16:creationId xmlns:a16="http://schemas.microsoft.com/office/drawing/2014/main" id="{9091E74D-3A44-8A4A-9444-45E1A7658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8979" y="4422771"/>
            <a:ext cx="2796737" cy="2037771"/>
          </a:xfrm>
          <a:prstGeom prst="rect">
            <a:avLst/>
          </a:prstGeom>
        </p:spPr>
      </p:pic>
      <p:sp>
        <p:nvSpPr>
          <p:cNvPr id="54" name="Round Same Side Corner Rectangle 8">
            <a:extLst>
              <a:ext uri="{FF2B5EF4-FFF2-40B4-BE49-F238E27FC236}">
                <a16:creationId xmlns:a16="http://schemas.microsoft.com/office/drawing/2014/main" id="{A36A9997-B510-7848-86FB-0EDAC0C24201}"/>
              </a:ext>
            </a:extLst>
          </p:cNvPr>
          <p:cNvSpPr/>
          <p:nvPr/>
        </p:nvSpPr>
        <p:spPr>
          <a:xfrm>
            <a:off x="11248789" y="2630913"/>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ame 17">
            <a:extLst>
              <a:ext uri="{FF2B5EF4-FFF2-40B4-BE49-F238E27FC236}">
                <a16:creationId xmlns:a16="http://schemas.microsoft.com/office/drawing/2014/main" id="{27BD1B46-5D1D-9F49-9278-00EA374B60E1}"/>
              </a:ext>
            </a:extLst>
          </p:cNvPr>
          <p:cNvSpPr/>
          <p:nvPr/>
        </p:nvSpPr>
        <p:spPr>
          <a:xfrm>
            <a:off x="7953795" y="488773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6" name="TextBox 55">
            <a:extLst>
              <a:ext uri="{FF2B5EF4-FFF2-40B4-BE49-F238E27FC236}">
                <a16:creationId xmlns:a16="http://schemas.microsoft.com/office/drawing/2014/main" id="{7042515F-EC6F-844F-9D48-330214038B6C}"/>
              </a:ext>
            </a:extLst>
          </p:cNvPr>
          <p:cNvSpPr txBox="1"/>
          <p:nvPr/>
        </p:nvSpPr>
        <p:spPr>
          <a:xfrm>
            <a:off x="5703816" y="1571051"/>
            <a:ext cx="5713195" cy="95410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We fill in missing entries for medical history 2 and 5 and removed entries whereby both are missing (35 out of 3400) since it is not too costly. We evaluated some models and used log regression model to predict the missing values.</a:t>
            </a:r>
          </a:p>
        </p:txBody>
      </p:sp>
    </p:spTree>
    <p:extLst>
      <p:ext uri="{BB962C8B-B14F-4D97-AF65-F5344CB8AC3E}">
        <p14:creationId xmlns:p14="http://schemas.microsoft.com/office/powerpoint/2010/main" val="4035056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1B6ECB4-BB23-43BE-93E7-DE48B0DCDD72}"/>
              </a:ext>
            </a:extLst>
          </p:cNvPr>
          <p:cNvSpPr txBox="1"/>
          <p:nvPr/>
        </p:nvSpPr>
        <p:spPr>
          <a:xfrm>
            <a:off x="411480" y="4604572"/>
            <a:ext cx="10607815" cy="923330"/>
          </a:xfrm>
          <a:prstGeom prst="rect">
            <a:avLst/>
          </a:prstGeom>
          <a:noFill/>
        </p:spPr>
        <p:txBody>
          <a:bodyPr wrap="square" rtlCol="0">
            <a:spAutoFit/>
          </a:bodyPr>
          <a:lstStyle/>
          <a:p>
            <a:pPr algn="r"/>
            <a:r>
              <a:rPr lang="en-SG" dirty="0"/>
              <a:t>The task is to </a:t>
            </a:r>
            <a:r>
              <a:rPr lang="en-SG" dirty="0" err="1"/>
              <a:t>analyze</a:t>
            </a:r>
            <a:r>
              <a:rPr lang="en-SG" dirty="0"/>
              <a:t> the clinical and financial data of patients hospitalized for a certain condition. Patients have all underwent surgery and were inpatients from 2011 to 2015 in a public hospital.</a:t>
            </a:r>
          </a:p>
          <a:p>
            <a:pPr algn="r"/>
            <a:r>
              <a:rPr lang="en-SG" dirty="0"/>
              <a:t> We would </a:t>
            </a:r>
            <a:r>
              <a:rPr lang="en-SG" b="1" dirty="0"/>
              <a:t>join the data</a:t>
            </a:r>
            <a:r>
              <a:rPr lang="en-SG" dirty="0"/>
              <a:t> given in different tables and find insights about the </a:t>
            </a:r>
            <a:r>
              <a:rPr lang="en-SG" b="1" dirty="0"/>
              <a:t>drivers of cost of care</a:t>
            </a:r>
            <a:r>
              <a:rPr lang="en-SG" dirty="0"/>
              <a:t>.</a:t>
            </a:r>
            <a:endParaRPr lang="ko-KR" altLang="en-US" sz="1400" b="1" dirty="0">
              <a:solidFill>
                <a:schemeClr val="tx1">
                  <a:lumMod val="85000"/>
                  <a:lumOff val="15000"/>
                </a:schemeClr>
              </a:solidFill>
              <a:cs typeface="Arial" pitchFamily="34" charset="0"/>
            </a:endParaRPr>
          </a:p>
        </p:txBody>
      </p:sp>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962281" y="2362292"/>
            <a:ext cx="3971130" cy="235776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dirty="0">
                <a:solidFill>
                  <a:schemeClr val="tx1">
                    <a:lumMod val="85000"/>
                    <a:lumOff val="15000"/>
                  </a:schemeClr>
                </a:solidFill>
                <a:latin typeface="+mj-lt"/>
                <a:cs typeface="Arial" pitchFamily="34" charset="0"/>
              </a:rPr>
              <a:t>Introduction</a:t>
            </a:r>
          </a:p>
        </p:txBody>
      </p:sp>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8" name="Picture Placeholder 7">
            <a:extLst>
              <a:ext uri="{FF2B5EF4-FFF2-40B4-BE49-F238E27FC236}">
                <a16:creationId xmlns:a16="http://schemas.microsoft.com/office/drawing/2014/main" id="{A1307AF2-2F98-EC4C-A4F2-137F3E4AE10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141" r="25141"/>
          <a:stretch>
            <a:fillRect/>
          </a:stretch>
        </p:blipFill>
        <p:spPr/>
      </p:pic>
      <p:pic>
        <p:nvPicPr>
          <p:cNvPr id="47" name="Picture Placeholder 46">
            <a:extLst>
              <a:ext uri="{FF2B5EF4-FFF2-40B4-BE49-F238E27FC236}">
                <a16:creationId xmlns:a16="http://schemas.microsoft.com/office/drawing/2014/main" id="{C5629AF2-6FFD-3942-B0A6-5AF6B50C66A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152" r="25152"/>
          <a:stretch>
            <a:fillRect/>
          </a:stretch>
        </p:blipFill>
        <p:spPr>
          <a:xfrm>
            <a:off x="8155574" y="311333"/>
            <a:ext cx="3644538" cy="3666309"/>
          </a:xfrm>
        </p:spPr>
      </p:pic>
    </p:spTree>
    <p:extLst>
      <p:ext uri="{BB962C8B-B14F-4D97-AF65-F5344CB8AC3E}">
        <p14:creationId xmlns:p14="http://schemas.microsoft.com/office/powerpoint/2010/main" val="3398728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
            <a:extLst>
              <a:ext uri="{FF2B5EF4-FFF2-40B4-BE49-F238E27FC236}">
                <a16:creationId xmlns:a16="http://schemas.microsoft.com/office/drawing/2014/main" id="{D0DEBEB1-8CC9-5345-BBE3-4BCE7E0BAC8F}"/>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Medical History</a:t>
            </a:r>
          </a:p>
        </p:txBody>
      </p:sp>
      <p:pic>
        <p:nvPicPr>
          <p:cNvPr id="11" name="Picture 10">
            <a:extLst>
              <a:ext uri="{FF2B5EF4-FFF2-40B4-BE49-F238E27FC236}">
                <a16:creationId xmlns:a16="http://schemas.microsoft.com/office/drawing/2014/main" id="{BFD0455D-8D2B-BB40-969E-C4041F700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35578" cy="6858000"/>
          </a:xfrm>
          <a:prstGeom prst="rect">
            <a:avLst/>
          </a:prstGeom>
        </p:spPr>
      </p:pic>
      <p:sp>
        <p:nvSpPr>
          <p:cNvPr id="12" name="TextBox 11">
            <a:extLst>
              <a:ext uri="{FF2B5EF4-FFF2-40B4-BE49-F238E27FC236}">
                <a16:creationId xmlns:a16="http://schemas.microsoft.com/office/drawing/2014/main" id="{318CB9C2-0153-AB4C-8508-5F93E1E3D98F}"/>
              </a:ext>
            </a:extLst>
          </p:cNvPr>
          <p:cNvSpPr txBox="1"/>
          <p:nvPr/>
        </p:nvSpPr>
        <p:spPr>
          <a:xfrm>
            <a:off x="7029070" y="1997839"/>
            <a:ext cx="4120631" cy="1815882"/>
          </a:xfrm>
          <a:prstGeom prst="rect">
            <a:avLst/>
          </a:prstGeom>
          <a:noFill/>
        </p:spPr>
        <p:txBody>
          <a:bodyPr wrap="square" rtlCol="0">
            <a:spAutoFit/>
          </a:bodyPr>
          <a:lstStyle/>
          <a:p>
            <a:r>
              <a:rPr lang="en-US" sz="1400" dirty="0"/>
              <a:t>We used Decision tree regressor to examine the relative feature importance of the variables. </a:t>
            </a:r>
          </a:p>
          <a:p>
            <a:endParaRPr lang="en-US" sz="1400" dirty="0"/>
          </a:p>
          <a:p>
            <a:r>
              <a:rPr lang="en-US" sz="1400" dirty="0"/>
              <a:t>Consistent with previous chart, we see medical history 1 plays a larger role among all medical histories. This is followed medical history 6 and 7. However we can see their impact is relatively smaller than other variables.</a:t>
            </a:r>
          </a:p>
        </p:txBody>
      </p:sp>
      <p:sp>
        <p:nvSpPr>
          <p:cNvPr id="25" name="Parallelogram 24">
            <a:extLst>
              <a:ext uri="{FF2B5EF4-FFF2-40B4-BE49-F238E27FC236}">
                <a16:creationId xmlns:a16="http://schemas.microsoft.com/office/drawing/2014/main" id="{FE1690E4-8670-7649-A03D-B0E6CCF3280B}"/>
              </a:ext>
            </a:extLst>
          </p:cNvPr>
          <p:cNvSpPr/>
          <p:nvPr/>
        </p:nvSpPr>
        <p:spPr>
          <a:xfrm>
            <a:off x="6858000" y="285595"/>
            <a:ext cx="5314206" cy="758513"/>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94D8069-CBC2-BA4B-BE6D-83B15C1A1C63}"/>
              </a:ext>
            </a:extLst>
          </p:cNvPr>
          <p:cNvCxnSpPr>
            <a:cxnSpLocks/>
          </p:cNvCxnSpPr>
          <p:nvPr/>
        </p:nvCxnSpPr>
        <p:spPr>
          <a:xfrm>
            <a:off x="678113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0" name="Text Placeholder 1">
            <a:extLst>
              <a:ext uri="{FF2B5EF4-FFF2-40B4-BE49-F238E27FC236}">
                <a16:creationId xmlns:a16="http://schemas.microsoft.com/office/drawing/2014/main" id="{97E5B1E0-F06F-3D44-A58B-8AC514548130}"/>
              </a:ext>
            </a:extLst>
          </p:cNvPr>
          <p:cNvSpPr txBox="1">
            <a:spLocks/>
          </p:cNvSpPr>
          <p:nvPr/>
        </p:nvSpPr>
        <p:spPr>
          <a:xfrm>
            <a:off x="6609063" y="342721"/>
            <a:ext cx="527264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i="1" dirty="0">
                <a:solidFill>
                  <a:schemeClr val="bg1"/>
                </a:solidFill>
                <a:latin typeface="Calibri" panose="020F0502020204030204" pitchFamily="34" charset="0"/>
                <a:cs typeface="Calibri" panose="020F0502020204030204" pitchFamily="34" charset="0"/>
              </a:rPr>
              <a:t>Medical History </a:t>
            </a:r>
          </a:p>
        </p:txBody>
      </p:sp>
    </p:spTree>
    <p:extLst>
      <p:ext uri="{BB962C8B-B14F-4D97-AF65-F5344CB8AC3E}">
        <p14:creationId xmlns:p14="http://schemas.microsoft.com/office/powerpoint/2010/main" val="3816730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
            <a:extLst>
              <a:ext uri="{FF2B5EF4-FFF2-40B4-BE49-F238E27FC236}">
                <a16:creationId xmlns:a16="http://schemas.microsoft.com/office/drawing/2014/main" id="{D0DEBEB1-8CC9-5345-BBE3-4BCE7E0BAC8F}"/>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Medical History</a:t>
            </a:r>
          </a:p>
        </p:txBody>
      </p:sp>
      <p:pic>
        <p:nvPicPr>
          <p:cNvPr id="11" name="Picture 10">
            <a:extLst>
              <a:ext uri="{FF2B5EF4-FFF2-40B4-BE49-F238E27FC236}">
                <a16:creationId xmlns:a16="http://schemas.microsoft.com/office/drawing/2014/main" id="{BFD0455D-8D2B-BB40-969E-C4041F700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73"/>
            <a:ext cx="6635578" cy="6858000"/>
          </a:xfrm>
          <a:prstGeom prst="rect">
            <a:avLst/>
          </a:prstGeom>
        </p:spPr>
      </p:pic>
      <p:sp>
        <p:nvSpPr>
          <p:cNvPr id="18" name="Oval 25">
            <a:extLst>
              <a:ext uri="{FF2B5EF4-FFF2-40B4-BE49-F238E27FC236}">
                <a16:creationId xmlns:a16="http://schemas.microsoft.com/office/drawing/2014/main" id="{EBC1B8B1-2DAA-504F-9061-2DDF4F5D9930}"/>
              </a:ext>
            </a:extLst>
          </p:cNvPr>
          <p:cNvSpPr>
            <a:spLocks noChangeAspect="1"/>
          </p:cNvSpPr>
          <p:nvPr/>
        </p:nvSpPr>
        <p:spPr>
          <a:xfrm>
            <a:off x="10978631" y="546534"/>
            <a:ext cx="894411" cy="89563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Rectangle 2">
            <a:extLst>
              <a:ext uri="{FF2B5EF4-FFF2-40B4-BE49-F238E27FC236}">
                <a16:creationId xmlns:a16="http://schemas.microsoft.com/office/drawing/2014/main" id="{C23D577D-0E77-1A42-8988-163238EACF71}"/>
              </a:ext>
            </a:extLst>
          </p:cNvPr>
          <p:cNvSpPr/>
          <p:nvPr/>
        </p:nvSpPr>
        <p:spPr>
          <a:xfrm>
            <a:off x="354330" y="4983480"/>
            <a:ext cx="1303020" cy="1543050"/>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lumMod val="75000"/>
                </a:schemeClr>
              </a:solidFill>
            </a:endParaRPr>
          </a:p>
        </p:txBody>
      </p:sp>
      <p:grpSp>
        <p:nvGrpSpPr>
          <p:cNvPr id="9" name="Group 8">
            <a:extLst>
              <a:ext uri="{FF2B5EF4-FFF2-40B4-BE49-F238E27FC236}">
                <a16:creationId xmlns:a16="http://schemas.microsoft.com/office/drawing/2014/main" id="{8B473418-AAB9-3245-95AB-B3C87BCFB219}"/>
              </a:ext>
            </a:extLst>
          </p:cNvPr>
          <p:cNvGrpSpPr/>
          <p:nvPr/>
        </p:nvGrpSpPr>
        <p:grpSpPr>
          <a:xfrm>
            <a:off x="7158563" y="1951724"/>
            <a:ext cx="3657769" cy="4259461"/>
            <a:chOff x="952073" y="1673215"/>
            <a:chExt cx="3657769" cy="3109922"/>
          </a:xfrm>
        </p:grpSpPr>
        <p:grpSp>
          <p:nvGrpSpPr>
            <p:cNvPr id="10" name="Group 9">
              <a:extLst>
                <a:ext uri="{FF2B5EF4-FFF2-40B4-BE49-F238E27FC236}">
                  <a16:creationId xmlns:a16="http://schemas.microsoft.com/office/drawing/2014/main" id="{5EDB4264-34AA-734F-8A5F-5915461FD328}"/>
                </a:ext>
              </a:extLst>
            </p:cNvPr>
            <p:cNvGrpSpPr/>
            <p:nvPr/>
          </p:nvGrpSpPr>
          <p:grpSpPr>
            <a:xfrm>
              <a:off x="952073" y="1673215"/>
              <a:ext cx="3655631" cy="606729"/>
              <a:chOff x="7020272" y="1700460"/>
              <a:chExt cx="3655631" cy="606729"/>
            </a:xfrm>
          </p:grpSpPr>
          <p:sp>
            <p:nvSpPr>
              <p:cNvPr id="23" name="Rectangle 22">
                <a:extLst>
                  <a:ext uri="{FF2B5EF4-FFF2-40B4-BE49-F238E27FC236}">
                    <a16:creationId xmlns:a16="http://schemas.microsoft.com/office/drawing/2014/main" id="{A2DF2989-8AB8-F147-8D4E-F6B0C94FBAB9}"/>
                  </a:ext>
                </a:extLst>
              </p:cNvPr>
              <p:cNvSpPr/>
              <p:nvPr/>
            </p:nvSpPr>
            <p:spPr>
              <a:xfrm>
                <a:off x="7020272" y="1772816"/>
                <a:ext cx="288032"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24" name="TextBox 23">
                <a:extLst>
                  <a:ext uri="{FF2B5EF4-FFF2-40B4-BE49-F238E27FC236}">
                    <a16:creationId xmlns:a16="http://schemas.microsoft.com/office/drawing/2014/main" id="{FD26B7CC-8E9B-2640-A075-259574EC582E}"/>
                  </a:ext>
                </a:extLst>
              </p:cNvPr>
              <p:cNvSpPr txBox="1"/>
              <p:nvPr/>
            </p:nvSpPr>
            <p:spPr>
              <a:xfrm>
                <a:off x="7304112" y="1700460"/>
                <a:ext cx="3371791" cy="606729"/>
              </a:xfrm>
              <a:prstGeom prst="rect">
                <a:avLst/>
              </a:prstGeom>
              <a:noFill/>
            </p:spPr>
            <p:txBody>
              <a:bodyPr wrap="square" rtlCol="0">
                <a:spAutoFit/>
              </a:bodyPr>
              <a:lstStyle/>
              <a:p>
                <a:r>
                  <a:rPr lang="en-US" altLang="ko-KR" sz="1200" dirty="0">
                    <a:solidFill>
                      <a:schemeClr val="tx1">
                        <a:lumMod val="85000"/>
                        <a:lumOff val="15000"/>
                      </a:schemeClr>
                    </a:solidFill>
                    <a:cs typeface="Calibri" pitchFamily="34" charset="0"/>
                  </a:rPr>
                  <a:t>Age</a:t>
                </a:r>
              </a:p>
              <a:p>
                <a:r>
                  <a:rPr lang="en-US" altLang="ko-KR" sz="1200" dirty="0">
                    <a:solidFill>
                      <a:schemeClr val="tx1">
                        <a:lumMod val="85000"/>
                        <a:lumOff val="15000"/>
                      </a:schemeClr>
                    </a:solidFill>
                    <a:cs typeface="Arial" pitchFamily="34" charset="0"/>
                  </a:rPr>
                  <a:t>Age is shown to have largest influence on increased cost, but it also falls beyond age group of 80.</a:t>
                </a:r>
                <a:endParaRPr lang="ko-KR" altLang="en-US" sz="1200" dirty="0">
                  <a:solidFill>
                    <a:schemeClr val="tx1">
                      <a:lumMod val="85000"/>
                      <a:lumOff val="15000"/>
                    </a:schemeClr>
                  </a:solidFill>
                  <a:cs typeface="Calibri" pitchFamily="34" charset="0"/>
                </a:endParaRPr>
              </a:p>
            </p:txBody>
          </p:sp>
        </p:grpSp>
        <p:grpSp>
          <p:nvGrpSpPr>
            <p:cNvPr id="13" name="Group 12">
              <a:extLst>
                <a:ext uri="{FF2B5EF4-FFF2-40B4-BE49-F238E27FC236}">
                  <a16:creationId xmlns:a16="http://schemas.microsoft.com/office/drawing/2014/main" id="{13BF33A6-C36C-EB47-9168-23B18F633667}"/>
                </a:ext>
              </a:extLst>
            </p:cNvPr>
            <p:cNvGrpSpPr/>
            <p:nvPr/>
          </p:nvGrpSpPr>
          <p:grpSpPr>
            <a:xfrm>
              <a:off x="954211" y="2462670"/>
              <a:ext cx="3655631" cy="741557"/>
              <a:chOff x="7020272" y="1700460"/>
              <a:chExt cx="3655631" cy="741557"/>
            </a:xfrm>
          </p:grpSpPr>
          <p:sp>
            <p:nvSpPr>
              <p:cNvPr id="21" name="Rectangle 20">
                <a:extLst>
                  <a:ext uri="{FF2B5EF4-FFF2-40B4-BE49-F238E27FC236}">
                    <a16:creationId xmlns:a16="http://schemas.microsoft.com/office/drawing/2014/main" id="{2D772A3B-E996-914A-8059-BC9FBBA4D1CC}"/>
                  </a:ext>
                </a:extLst>
              </p:cNvPr>
              <p:cNvSpPr/>
              <p:nvPr/>
            </p:nvSpPr>
            <p:spPr>
              <a:xfrm>
                <a:off x="7020272" y="1772816"/>
                <a:ext cx="288032"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22" name="TextBox 21">
                <a:extLst>
                  <a:ext uri="{FF2B5EF4-FFF2-40B4-BE49-F238E27FC236}">
                    <a16:creationId xmlns:a16="http://schemas.microsoft.com/office/drawing/2014/main" id="{4FA4F1A5-453A-774F-B72C-1C35EE871F06}"/>
                  </a:ext>
                </a:extLst>
              </p:cNvPr>
              <p:cNvSpPr txBox="1"/>
              <p:nvPr/>
            </p:nvSpPr>
            <p:spPr>
              <a:xfrm>
                <a:off x="7304112" y="1700460"/>
                <a:ext cx="3371791" cy="741557"/>
              </a:xfrm>
              <a:prstGeom prst="rect">
                <a:avLst/>
              </a:prstGeom>
              <a:noFill/>
            </p:spPr>
            <p:txBody>
              <a:bodyPr wrap="square" rtlCol="0">
                <a:spAutoFit/>
              </a:bodyPr>
              <a:lstStyle/>
              <a:p>
                <a:r>
                  <a:rPr lang="en-US" altLang="ko-KR" sz="1200" dirty="0">
                    <a:solidFill>
                      <a:schemeClr val="tx1">
                        <a:lumMod val="85000"/>
                        <a:lumOff val="15000"/>
                      </a:schemeClr>
                    </a:solidFill>
                    <a:cs typeface="Calibri" pitchFamily="34" charset="0"/>
                  </a:rPr>
                  <a:t>Symptom 5</a:t>
                </a:r>
              </a:p>
              <a:p>
                <a:r>
                  <a:rPr lang="en-US" altLang="ko-KR" sz="1200" dirty="0">
                    <a:solidFill>
                      <a:schemeClr val="tx1">
                        <a:lumMod val="85000"/>
                        <a:lumOff val="15000"/>
                      </a:schemeClr>
                    </a:solidFill>
                    <a:cs typeface="Arial" pitchFamily="34" charset="0"/>
                  </a:rPr>
                  <a:t>Having symptom 5 could entail more care such as tests and medications or complicated treatments as it is consistently prominent in the analysis.</a:t>
                </a:r>
                <a:endParaRPr lang="ko-KR" altLang="en-US" sz="1200" dirty="0">
                  <a:solidFill>
                    <a:schemeClr val="tx1">
                      <a:lumMod val="85000"/>
                      <a:lumOff val="15000"/>
                    </a:schemeClr>
                  </a:solidFill>
                  <a:cs typeface="Calibri" pitchFamily="34" charset="0"/>
                </a:endParaRPr>
              </a:p>
            </p:txBody>
          </p:sp>
        </p:grpSp>
        <p:grpSp>
          <p:nvGrpSpPr>
            <p:cNvPr id="14" name="Group 13">
              <a:extLst>
                <a:ext uri="{FF2B5EF4-FFF2-40B4-BE49-F238E27FC236}">
                  <a16:creationId xmlns:a16="http://schemas.microsoft.com/office/drawing/2014/main" id="{50999197-9C7E-7D48-8786-6F9A4F304ADC}"/>
                </a:ext>
              </a:extLst>
            </p:cNvPr>
            <p:cNvGrpSpPr/>
            <p:nvPr/>
          </p:nvGrpSpPr>
          <p:grpSpPr>
            <a:xfrm>
              <a:off x="954211" y="3368957"/>
              <a:ext cx="3655631" cy="471900"/>
              <a:chOff x="7020272" y="1817292"/>
              <a:chExt cx="3655631" cy="471900"/>
            </a:xfrm>
          </p:grpSpPr>
          <p:sp>
            <p:nvSpPr>
              <p:cNvPr id="19" name="Rectangle 18">
                <a:extLst>
                  <a:ext uri="{FF2B5EF4-FFF2-40B4-BE49-F238E27FC236}">
                    <a16:creationId xmlns:a16="http://schemas.microsoft.com/office/drawing/2014/main" id="{3889D2EF-685A-9B45-8718-A928FD89E7B5}"/>
                  </a:ext>
                </a:extLst>
              </p:cNvPr>
              <p:cNvSpPr/>
              <p:nvPr/>
            </p:nvSpPr>
            <p:spPr>
              <a:xfrm>
                <a:off x="7020272" y="1889647"/>
                <a:ext cx="288032"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20" name="TextBox 19">
                <a:extLst>
                  <a:ext uri="{FF2B5EF4-FFF2-40B4-BE49-F238E27FC236}">
                    <a16:creationId xmlns:a16="http://schemas.microsoft.com/office/drawing/2014/main" id="{1F5278BC-60BA-AC46-9EE1-99BE65992E35}"/>
                  </a:ext>
                </a:extLst>
              </p:cNvPr>
              <p:cNvSpPr txBox="1"/>
              <p:nvPr/>
            </p:nvSpPr>
            <p:spPr>
              <a:xfrm>
                <a:off x="7304112" y="1817292"/>
                <a:ext cx="3371791" cy="471900"/>
              </a:xfrm>
              <a:prstGeom prst="rect">
                <a:avLst/>
              </a:prstGeom>
              <a:noFill/>
            </p:spPr>
            <p:txBody>
              <a:bodyPr wrap="square" rtlCol="0">
                <a:spAutoFit/>
              </a:bodyPr>
              <a:lstStyle/>
              <a:p>
                <a:r>
                  <a:rPr lang="en-US" altLang="ko-KR" sz="1200" dirty="0">
                    <a:solidFill>
                      <a:schemeClr val="tx1">
                        <a:lumMod val="85000"/>
                        <a:lumOff val="15000"/>
                      </a:schemeClr>
                    </a:solidFill>
                    <a:cs typeface="Calibri" pitchFamily="34" charset="0"/>
                  </a:rPr>
                  <a:t>Malay / Foreigner / BMI</a:t>
                </a:r>
              </a:p>
              <a:p>
                <a:r>
                  <a:rPr lang="en-US" altLang="ko-KR" sz="1200" dirty="0">
                    <a:solidFill>
                      <a:schemeClr val="tx1">
                        <a:lumMod val="85000"/>
                        <a:lumOff val="15000"/>
                      </a:schemeClr>
                    </a:solidFill>
                    <a:cs typeface="Calibri" pitchFamily="34" charset="0"/>
                  </a:rPr>
                  <a:t>These three factors have been found to have higher cost of care as in the previous analysis.</a:t>
                </a:r>
              </a:p>
            </p:txBody>
          </p:sp>
        </p:grpSp>
        <p:grpSp>
          <p:nvGrpSpPr>
            <p:cNvPr id="15" name="Group 14">
              <a:extLst>
                <a:ext uri="{FF2B5EF4-FFF2-40B4-BE49-F238E27FC236}">
                  <a16:creationId xmlns:a16="http://schemas.microsoft.com/office/drawing/2014/main" id="{71FAAC92-55F4-154A-87D4-BC6480853EBC}"/>
                </a:ext>
              </a:extLst>
            </p:cNvPr>
            <p:cNvGrpSpPr/>
            <p:nvPr/>
          </p:nvGrpSpPr>
          <p:grpSpPr>
            <a:xfrm>
              <a:off x="954211" y="4041580"/>
              <a:ext cx="3655631" cy="741557"/>
              <a:chOff x="7020272" y="1700460"/>
              <a:chExt cx="3655631" cy="741557"/>
            </a:xfrm>
          </p:grpSpPr>
          <p:sp>
            <p:nvSpPr>
              <p:cNvPr id="16" name="Rectangle 15">
                <a:extLst>
                  <a:ext uri="{FF2B5EF4-FFF2-40B4-BE49-F238E27FC236}">
                    <a16:creationId xmlns:a16="http://schemas.microsoft.com/office/drawing/2014/main" id="{93874933-977C-084D-9E5C-DA821BFDB800}"/>
                  </a:ext>
                </a:extLst>
              </p:cNvPr>
              <p:cNvSpPr/>
              <p:nvPr/>
            </p:nvSpPr>
            <p:spPr>
              <a:xfrm>
                <a:off x="7020272" y="1772816"/>
                <a:ext cx="288032"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17" name="TextBox 16">
                <a:extLst>
                  <a:ext uri="{FF2B5EF4-FFF2-40B4-BE49-F238E27FC236}">
                    <a16:creationId xmlns:a16="http://schemas.microsoft.com/office/drawing/2014/main" id="{9A55079C-FBBD-2446-929A-53DB6AF74789}"/>
                  </a:ext>
                </a:extLst>
              </p:cNvPr>
              <p:cNvSpPr txBox="1"/>
              <p:nvPr/>
            </p:nvSpPr>
            <p:spPr>
              <a:xfrm>
                <a:off x="7304112" y="1700460"/>
                <a:ext cx="3371791" cy="741557"/>
              </a:xfrm>
              <a:prstGeom prst="rect">
                <a:avLst/>
              </a:prstGeom>
              <a:noFill/>
            </p:spPr>
            <p:txBody>
              <a:bodyPr wrap="square" rtlCol="0">
                <a:spAutoFit/>
              </a:bodyPr>
              <a:lstStyle/>
              <a:p>
                <a:r>
                  <a:rPr lang="en-US" altLang="ko-KR" sz="1200" dirty="0">
                    <a:solidFill>
                      <a:schemeClr val="tx1">
                        <a:lumMod val="85000"/>
                        <a:lumOff val="15000"/>
                      </a:schemeClr>
                    </a:solidFill>
                    <a:cs typeface="Calibri" pitchFamily="34" charset="0"/>
                  </a:rPr>
                  <a:t>Lab results</a:t>
                </a:r>
              </a:p>
              <a:p>
                <a:r>
                  <a:rPr lang="en-US" altLang="ko-KR" sz="1200" dirty="0">
                    <a:solidFill>
                      <a:schemeClr val="tx1">
                        <a:lumMod val="85000"/>
                        <a:lumOff val="15000"/>
                      </a:schemeClr>
                    </a:solidFill>
                    <a:cs typeface="Calibri" pitchFamily="34" charset="0"/>
                  </a:rPr>
                  <a:t>Lab results have relatively higher importance to other factors, especially lab result 2. Cost would fall when it approaches either end of the lab results. </a:t>
                </a:r>
              </a:p>
            </p:txBody>
          </p:sp>
        </p:grpSp>
      </p:grpSp>
      <p:sp>
        <p:nvSpPr>
          <p:cNvPr id="25" name="TextBox 24">
            <a:extLst>
              <a:ext uri="{FF2B5EF4-FFF2-40B4-BE49-F238E27FC236}">
                <a16:creationId xmlns:a16="http://schemas.microsoft.com/office/drawing/2014/main" id="{46F24F5B-D507-CD41-A71C-5FC693324C71}"/>
              </a:ext>
            </a:extLst>
          </p:cNvPr>
          <p:cNvSpPr txBox="1"/>
          <p:nvPr/>
        </p:nvSpPr>
        <p:spPr>
          <a:xfrm>
            <a:off x="7186608" y="572253"/>
            <a:ext cx="3240993" cy="954107"/>
          </a:xfrm>
          <a:prstGeom prst="rect">
            <a:avLst/>
          </a:prstGeom>
          <a:noFill/>
        </p:spPr>
        <p:txBody>
          <a:bodyPr wrap="square" rtlCol="0" anchor="ctr">
            <a:spAutoFit/>
          </a:bodyPr>
          <a:lstStyle/>
          <a:p>
            <a:r>
              <a:rPr lang="en-US" altLang="ko-KR" sz="2800" b="1" dirty="0">
                <a:solidFill>
                  <a:schemeClr val="accent2">
                    <a:lumMod val="75000"/>
                  </a:schemeClr>
                </a:solidFill>
                <a:cs typeface="Arial" pitchFamily="34" charset="0"/>
              </a:rPr>
              <a:t>Features Importance</a:t>
            </a:r>
          </a:p>
        </p:txBody>
      </p:sp>
    </p:spTree>
    <p:extLst>
      <p:ext uri="{BB962C8B-B14F-4D97-AF65-F5344CB8AC3E}">
        <p14:creationId xmlns:p14="http://schemas.microsoft.com/office/powerpoint/2010/main" val="427659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616924" y="864879"/>
            <a:ext cx="11573197" cy="724247"/>
          </a:xfrm>
        </p:spPr>
        <p:txBody>
          <a:bodyPr/>
          <a:lstStyle/>
          <a:p>
            <a:pPr>
              <a:lnSpc>
                <a:spcPct val="110000"/>
              </a:lnSpc>
            </a:pPr>
            <a:r>
              <a:rPr lang="en-US" altLang="ko-KR" b="1" dirty="0"/>
              <a:t>Conclusions</a:t>
            </a:r>
          </a:p>
        </p:txBody>
      </p:sp>
      <p:grpSp>
        <p:nvGrpSpPr>
          <p:cNvPr id="66" name="Group 65">
            <a:extLst>
              <a:ext uri="{FF2B5EF4-FFF2-40B4-BE49-F238E27FC236}">
                <a16:creationId xmlns:a16="http://schemas.microsoft.com/office/drawing/2014/main" id="{2B54DFFE-FA28-400F-BCFC-D2C5FE20FA44}"/>
              </a:ext>
            </a:extLst>
          </p:cNvPr>
          <p:cNvGrpSpPr/>
          <p:nvPr/>
        </p:nvGrpSpPr>
        <p:grpSpPr>
          <a:xfrm>
            <a:off x="10366107" y="2091813"/>
            <a:ext cx="970076" cy="3921732"/>
            <a:chOff x="2987824" y="2451208"/>
            <a:chExt cx="837152" cy="3384360"/>
          </a:xfrm>
        </p:grpSpPr>
        <p:sp>
          <p:nvSpPr>
            <p:cNvPr id="67" name="Diagonal Stripe 66">
              <a:extLst>
                <a:ext uri="{FF2B5EF4-FFF2-40B4-BE49-F238E27FC236}">
                  <a16:creationId xmlns:a16="http://schemas.microsoft.com/office/drawing/2014/main" id="{3899309A-6190-42B2-9632-680E9C40CB4E}"/>
                </a:ext>
              </a:extLst>
            </p:cNvPr>
            <p:cNvSpPr/>
            <p:nvPr/>
          </p:nvSpPr>
          <p:spPr>
            <a:xfrm rot="19197366">
              <a:off x="3173595" y="5199044"/>
              <a:ext cx="526053" cy="636524"/>
            </a:xfrm>
            <a:prstGeom prst="diagStripe">
              <a:avLst>
                <a:gd name="adj" fmla="val 8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8" name="Rectangle 7">
              <a:extLst>
                <a:ext uri="{FF2B5EF4-FFF2-40B4-BE49-F238E27FC236}">
                  <a16:creationId xmlns:a16="http://schemas.microsoft.com/office/drawing/2014/main" id="{1AD6FA07-5645-4373-8B00-F8BA49C9E009}"/>
                </a:ext>
              </a:extLst>
            </p:cNvPr>
            <p:cNvSpPr/>
            <p:nvPr/>
          </p:nvSpPr>
          <p:spPr>
            <a:xfrm>
              <a:off x="3082400" y="3030550"/>
              <a:ext cx="648000" cy="2016000"/>
            </a:xfrm>
            <a:custGeom>
              <a:avLst/>
              <a:gdLst>
                <a:gd name="connsiteX0" fmla="*/ 0 w 828152"/>
                <a:gd name="connsiteY0" fmla="*/ 0 h 1872208"/>
                <a:gd name="connsiteX1" fmla="*/ 828152 w 828152"/>
                <a:gd name="connsiteY1" fmla="*/ 0 h 1872208"/>
                <a:gd name="connsiteX2" fmla="*/ 828152 w 828152"/>
                <a:gd name="connsiteY2" fmla="*/ 1872208 h 1872208"/>
                <a:gd name="connsiteX3" fmla="*/ 0 w 828152"/>
                <a:gd name="connsiteY3" fmla="*/ 1872208 h 1872208"/>
                <a:gd name="connsiteX4" fmla="*/ 0 w 828152"/>
                <a:gd name="connsiteY4" fmla="*/ 0 h 1872208"/>
                <a:gd name="connsiteX0" fmla="*/ 0 w 828152"/>
                <a:gd name="connsiteY0" fmla="*/ 0 h 1891000"/>
                <a:gd name="connsiteX1" fmla="*/ 828152 w 828152"/>
                <a:gd name="connsiteY1" fmla="*/ 0 h 1891000"/>
                <a:gd name="connsiteX2" fmla="*/ 828152 w 828152"/>
                <a:gd name="connsiteY2" fmla="*/ 1872208 h 1891000"/>
                <a:gd name="connsiteX3" fmla="*/ 0 w 828152"/>
                <a:gd name="connsiteY3" fmla="*/ 1872208 h 1891000"/>
                <a:gd name="connsiteX4" fmla="*/ 0 w 828152"/>
                <a:gd name="connsiteY4" fmla="*/ 0 h 1891000"/>
                <a:gd name="connsiteX0" fmla="*/ 0 w 828152"/>
                <a:gd name="connsiteY0" fmla="*/ 0 h 1907994"/>
                <a:gd name="connsiteX1" fmla="*/ 828152 w 828152"/>
                <a:gd name="connsiteY1" fmla="*/ 0 h 1907994"/>
                <a:gd name="connsiteX2" fmla="*/ 828152 w 828152"/>
                <a:gd name="connsiteY2" fmla="*/ 1872208 h 1907994"/>
                <a:gd name="connsiteX3" fmla="*/ 0 w 828152"/>
                <a:gd name="connsiteY3" fmla="*/ 1872208 h 1907994"/>
                <a:gd name="connsiteX4" fmla="*/ 0 w 828152"/>
                <a:gd name="connsiteY4" fmla="*/ 0 h 1907994"/>
                <a:gd name="connsiteX0" fmla="*/ 0 w 828152"/>
                <a:gd name="connsiteY0" fmla="*/ 0 h 1920103"/>
                <a:gd name="connsiteX1" fmla="*/ 828152 w 828152"/>
                <a:gd name="connsiteY1" fmla="*/ 0 h 1920103"/>
                <a:gd name="connsiteX2" fmla="*/ 828152 w 828152"/>
                <a:gd name="connsiteY2" fmla="*/ 1872208 h 1920103"/>
                <a:gd name="connsiteX3" fmla="*/ 0 w 828152"/>
                <a:gd name="connsiteY3" fmla="*/ 1872208 h 1920103"/>
                <a:gd name="connsiteX4" fmla="*/ 0 w 828152"/>
                <a:gd name="connsiteY4" fmla="*/ 0 h 1920103"/>
                <a:gd name="connsiteX0" fmla="*/ 0 w 828152"/>
                <a:gd name="connsiteY0" fmla="*/ 0 h 1923817"/>
                <a:gd name="connsiteX1" fmla="*/ 828152 w 828152"/>
                <a:gd name="connsiteY1" fmla="*/ 0 h 1923817"/>
                <a:gd name="connsiteX2" fmla="*/ 828152 w 828152"/>
                <a:gd name="connsiteY2" fmla="*/ 1872208 h 1923817"/>
                <a:gd name="connsiteX3" fmla="*/ 0 w 828152"/>
                <a:gd name="connsiteY3" fmla="*/ 1872208 h 1923817"/>
                <a:gd name="connsiteX4" fmla="*/ 0 w 828152"/>
                <a:gd name="connsiteY4" fmla="*/ 0 h 192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52" h="1923817">
                  <a:moveTo>
                    <a:pt x="0" y="0"/>
                  </a:moveTo>
                  <a:lnTo>
                    <a:pt x="828152" y="0"/>
                  </a:lnTo>
                  <a:lnTo>
                    <a:pt x="828152" y="1872208"/>
                  </a:lnTo>
                  <a:cubicBezTo>
                    <a:pt x="499246" y="1935634"/>
                    <a:pt x="328906" y="1946205"/>
                    <a:pt x="0" y="1872208"/>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9" name="Rounded Rectangle 93">
              <a:extLst>
                <a:ext uri="{FF2B5EF4-FFF2-40B4-BE49-F238E27FC236}">
                  <a16:creationId xmlns:a16="http://schemas.microsoft.com/office/drawing/2014/main" id="{F33E27AC-989B-461E-A266-78843FC77507}"/>
                </a:ext>
              </a:extLst>
            </p:cNvPr>
            <p:cNvSpPr/>
            <p:nvPr/>
          </p:nvSpPr>
          <p:spPr>
            <a:xfrm>
              <a:off x="3057587" y="2451208"/>
              <a:ext cx="697627" cy="1350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0" name="Rectangle 69">
              <a:extLst>
                <a:ext uri="{FF2B5EF4-FFF2-40B4-BE49-F238E27FC236}">
                  <a16:creationId xmlns:a16="http://schemas.microsoft.com/office/drawing/2014/main" id="{00CFB4ED-DF69-472E-861D-D7F83F927B55}"/>
                </a:ext>
              </a:extLst>
            </p:cNvPr>
            <p:cNvSpPr/>
            <p:nvPr/>
          </p:nvSpPr>
          <p:spPr>
            <a:xfrm>
              <a:off x="3154400" y="2586268"/>
              <a:ext cx="504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1" name="Rectangle 70">
              <a:extLst>
                <a:ext uri="{FF2B5EF4-FFF2-40B4-BE49-F238E27FC236}">
                  <a16:creationId xmlns:a16="http://schemas.microsoft.com/office/drawing/2014/main" id="{D0A62CEE-F72A-4EC6-91C1-AA74B3FD50D0}"/>
                </a:ext>
              </a:extLst>
            </p:cNvPr>
            <p:cNvSpPr/>
            <p:nvPr/>
          </p:nvSpPr>
          <p:spPr>
            <a:xfrm>
              <a:off x="3336637" y="5013176"/>
              <a:ext cx="139525" cy="1350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2" name="Trapezoid 71">
              <a:extLst>
                <a:ext uri="{FF2B5EF4-FFF2-40B4-BE49-F238E27FC236}">
                  <a16:creationId xmlns:a16="http://schemas.microsoft.com/office/drawing/2014/main" id="{847D3A99-451D-4535-9994-55F0A864839E}"/>
                </a:ext>
              </a:extLst>
            </p:cNvPr>
            <p:cNvSpPr/>
            <p:nvPr/>
          </p:nvSpPr>
          <p:spPr>
            <a:xfrm rot="10800000">
              <a:off x="3336638" y="5147221"/>
              <a:ext cx="139525" cy="16882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3" name="Rounded Rectangle 97">
              <a:extLst>
                <a:ext uri="{FF2B5EF4-FFF2-40B4-BE49-F238E27FC236}">
                  <a16:creationId xmlns:a16="http://schemas.microsoft.com/office/drawing/2014/main" id="{1B5CE64C-B7FF-43D9-BAE1-98B6E85FD3D1}"/>
                </a:ext>
              </a:extLst>
            </p:cNvPr>
            <p:cNvSpPr/>
            <p:nvPr/>
          </p:nvSpPr>
          <p:spPr>
            <a:xfrm>
              <a:off x="2987824" y="2934038"/>
              <a:ext cx="837152" cy="10129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4" name="Rectangle 20">
              <a:extLst>
                <a:ext uri="{FF2B5EF4-FFF2-40B4-BE49-F238E27FC236}">
                  <a16:creationId xmlns:a16="http://schemas.microsoft.com/office/drawing/2014/main" id="{7925B892-CF16-4028-8B03-7AED99C6F7AE}"/>
                </a:ext>
              </a:extLst>
            </p:cNvPr>
            <p:cNvSpPr/>
            <p:nvPr/>
          </p:nvSpPr>
          <p:spPr>
            <a:xfrm>
              <a:off x="3147106" y="4125688"/>
              <a:ext cx="518588" cy="778486"/>
            </a:xfrm>
            <a:custGeom>
              <a:avLst/>
              <a:gdLst>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 name="connsiteX0" fmla="*/ 0 w 669024"/>
                <a:gd name="connsiteY0" fmla="*/ 0 h 1686239"/>
                <a:gd name="connsiteX1" fmla="*/ 669024 w 669024"/>
                <a:gd name="connsiteY1" fmla="*/ 0 h 1686239"/>
                <a:gd name="connsiteX2" fmla="*/ 669024 w 669024"/>
                <a:gd name="connsiteY2" fmla="*/ 1662748 h 1686239"/>
                <a:gd name="connsiteX3" fmla="*/ 0 w 669024"/>
                <a:gd name="connsiteY3" fmla="*/ 1662748 h 1686239"/>
                <a:gd name="connsiteX4" fmla="*/ 0 w 669024"/>
                <a:gd name="connsiteY4" fmla="*/ 0 h 1686239"/>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24" h="1662748">
                  <a:moveTo>
                    <a:pt x="0" y="0"/>
                  </a:moveTo>
                  <a:lnTo>
                    <a:pt x="669024" y="0"/>
                  </a:lnTo>
                  <a:lnTo>
                    <a:pt x="669024" y="1662748"/>
                  </a:lnTo>
                  <a:cubicBezTo>
                    <a:pt x="440730" y="1715603"/>
                    <a:pt x="260007" y="1715603"/>
                    <a:pt x="0" y="1662748"/>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5" name="Rectangle 74">
              <a:extLst>
                <a:ext uri="{FF2B5EF4-FFF2-40B4-BE49-F238E27FC236}">
                  <a16:creationId xmlns:a16="http://schemas.microsoft.com/office/drawing/2014/main" id="{E99C6FDB-4193-42CB-9889-913E55291CB6}"/>
                </a:ext>
              </a:extLst>
            </p:cNvPr>
            <p:cNvSpPr/>
            <p:nvPr/>
          </p:nvSpPr>
          <p:spPr>
            <a:xfrm>
              <a:off x="3392448" y="2586268"/>
              <a:ext cx="27905"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6" name="Rectangle 75">
              <a:extLst>
                <a:ext uri="{FF2B5EF4-FFF2-40B4-BE49-F238E27FC236}">
                  <a16:creationId xmlns:a16="http://schemas.microsoft.com/office/drawing/2014/main" id="{3AFE18BD-28D8-42C6-89FD-5199D17C56CE}"/>
                </a:ext>
              </a:extLst>
            </p:cNvPr>
            <p:cNvSpPr/>
            <p:nvPr/>
          </p:nvSpPr>
          <p:spPr>
            <a:xfrm>
              <a:off x="3378476" y="3078054"/>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7" name="Rectangle 76">
              <a:extLst>
                <a:ext uri="{FF2B5EF4-FFF2-40B4-BE49-F238E27FC236}">
                  <a16:creationId xmlns:a16="http://schemas.microsoft.com/office/drawing/2014/main" id="{00171CAB-89FC-4B68-B45D-11BF5DF7562C}"/>
                </a:ext>
              </a:extLst>
            </p:cNvPr>
            <p:cNvSpPr/>
            <p:nvPr/>
          </p:nvSpPr>
          <p:spPr>
            <a:xfrm>
              <a:off x="3378476" y="4561990"/>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8" name="Rectangle 77">
              <a:extLst>
                <a:ext uri="{FF2B5EF4-FFF2-40B4-BE49-F238E27FC236}">
                  <a16:creationId xmlns:a16="http://schemas.microsoft.com/office/drawing/2014/main" id="{8C711C4B-F108-49E3-8F24-8E9FB2CFB627}"/>
                </a:ext>
              </a:extLst>
            </p:cNvPr>
            <p:cNvSpPr/>
            <p:nvPr/>
          </p:nvSpPr>
          <p:spPr>
            <a:xfrm>
              <a:off x="3378476" y="3820022"/>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9" name="Rectangle 78">
              <a:extLst>
                <a:ext uri="{FF2B5EF4-FFF2-40B4-BE49-F238E27FC236}">
                  <a16:creationId xmlns:a16="http://schemas.microsoft.com/office/drawing/2014/main" id="{1F7C550D-74E7-410C-B932-418A45892CFA}"/>
                </a:ext>
              </a:extLst>
            </p:cNvPr>
            <p:cNvSpPr/>
            <p:nvPr/>
          </p:nvSpPr>
          <p:spPr>
            <a:xfrm>
              <a:off x="3490097" y="3634530"/>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0" name="Rectangle 79">
              <a:extLst>
                <a:ext uri="{FF2B5EF4-FFF2-40B4-BE49-F238E27FC236}">
                  <a16:creationId xmlns:a16="http://schemas.microsoft.com/office/drawing/2014/main" id="{4739819B-6B0F-440A-8E65-44D75A22CB2D}"/>
                </a:ext>
              </a:extLst>
            </p:cNvPr>
            <p:cNvSpPr/>
            <p:nvPr/>
          </p:nvSpPr>
          <p:spPr>
            <a:xfrm>
              <a:off x="3490097" y="4005514"/>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1" name="Rectangle 80">
              <a:extLst>
                <a:ext uri="{FF2B5EF4-FFF2-40B4-BE49-F238E27FC236}">
                  <a16:creationId xmlns:a16="http://schemas.microsoft.com/office/drawing/2014/main" id="{6DC451EC-719F-4172-BC5D-FC780C04CF9D}"/>
                </a:ext>
              </a:extLst>
            </p:cNvPr>
            <p:cNvSpPr/>
            <p:nvPr/>
          </p:nvSpPr>
          <p:spPr>
            <a:xfrm>
              <a:off x="3490097" y="4376498"/>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Rectangle 81">
              <a:extLst>
                <a:ext uri="{FF2B5EF4-FFF2-40B4-BE49-F238E27FC236}">
                  <a16:creationId xmlns:a16="http://schemas.microsoft.com/office/drawing/2014/main" id="{11EAF4A8-6866-4E00-BCD6-9F8F3B2E8598}"/>
                </a:ext>
              </a:extLst>
            </p:cNvPr>
            <p:cNvSpPr/>
            <p:nvPr/>
          </p:nvSpPr>
          <p:spPr>
            <a:xfrm>
              <a:off x="3378476" y="4191006"/>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3" name="Rectangle 82">
              <a:extLst>
                <a:ext uri="{FF2B5EF4-FFF2-40B4-BE49-F238E27FC236}">
                  <a16:creationId xmlns:a16="http://schemas.microsoft.com/office/drawing/2014/main" id="{3A7A9CD4-37DD-4166-A4F5-A204AD52642A}"/>
                </a:ext>
              </a:extLst>
            </p:cNvPr>
            <p:cNvSpPr/>
            <p:nvPr/>
          </p:nvSpPr>
          <p:spPr>
            <a:xfrm>
              <a:off x="3490097" y="3263546"/>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4" name="Rectangle 83">
              <a:extLst>
                <a:ext uri="{FF2B5EF4-FFF2-40B4-BE49-F238E27FC236}">
                  <a16:creationId xmlns:a16="http://schemas.microsoft.com/office/drawing/2014/main" id="{0C9733B3-143E-4B20-9CDC-9722F4AAF330}"/>
                </a:ext>
              </a:extLst>
            </p:cNvPr>
            <p:cNvSpPr/>
            <p:nvPr/>
          </p:nvSpPr>
          <p:spPr>
            <a:xfrm>
              <a:off x="3378476" y="3449038"/>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5" name="Rectangle 84">
              <a:extLst>
                <a:ext uri="{FF2B5EF4-FFF2-40B4-BE49-F238E27FC236}">
                  <a16:creationId xmlns:a16="http://schemas.microsoft.com/office/drawing/2014/main" id="{2E63C88F-11B5-46A8-A78A-4FE070FD2FEE}"/>
                </a:ext>
              </a:extLst>
            </p:cNvPr>
            <p:cNvSpPr/>
            <p:nvPr/>
          </p:nvSpPr>
          <p:spPr>
            <a:xfrm>
              <a:off x="3490097" y="4747484"/>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87" name="Group 86">
            <a:extLst>
              <a:ext uri="{FF2B5EF4-FFF2-40B4-BE49-F238E27FC236}">
                <a16:creationId xmlns:a16="http://schemas.microsoft.com/office/drawing/2014/main" id="{628FE2C6-2456-40B4-AED9-469B665CA29A}"/>
              </a:ext>
            </a:extLst>
          </p:cNvPr>
          <p:cNvGrpSpPr/>
          <p:nvPr/>
        </p:nvGrpSpPr>
        <p:grpSpPr>
          <a:xfrm>
            <a:off x="2890162" y="2502351"/>
            <a:ext cx="5728883" cy="2204686"/>
            <a:chOff x="1376329" y="3256486"/>
            <a:chExt cx="2971846" cy="2102227"/>
          </a:xfrm>
        </p:grpSpPr>
        <p:sp>
          <p:nvSpPr>
            <p:cNvPr id="88" name="TextBox 87">
              <a:extLst>
                <a:ext uri="{FF2B5EF4-FFF2-40B4-BE49-F238E27FC236}">
                  <a16:creationId xmlns:a16="http://schemas.microsoft.com/office/drawing/2014/main" id="{5098EC8D-DB37-49CF-9790-DCD4F6CCD87B}"/>
                </a:ext>
              </a:extLst>
            </p:cNvPr>
            <p:cNvSpPr txBox="1"/>
            <p:nvPr/>
          </p:nvSpPr>
          <p:spPr>
            <a:xfrm>
              <a:off x="1395848" y="3510825"/>
              <a:ext cx="2952327" cy="369332"/>
            </a:xfrm>
            <a:prstGeom prst="rect">
              <a:avLst/>
            </a:prstGeom>
            <a:noFill/>
          </p:spPr>
          <p:txBody>
            <a:bodyPr wrap="square" rtlCol="0">
              <a:spAutoFit/>
            </a:bodyPr>
            <a:lstStyle/>
            <a:p>
              <a:endParaRPr lang="en-US" altLang="ko-KR" dirty="0">
                <a:solidFill>
                  <a:schemeClr val="tx1">
                    <a:lumMod val="75000"/>
                    <a:lumOff val="25000"/>
                  </a:schemeClr>
                </a:solidFill>
                <a:cs typeface="Arial" pitchFamily="34" charset="0"/>
              </a:endParaRPr>
            </a:p>
          </p:txBody>
        </p:sp>
        <p:sp>
          <p:nvSpPr>
            <p:cNvPr id="89" name="TextBox 88">
              <a:extLst>
                <a:ext uri="{FF2B5EF4-FFF2-40B4-BE49-F238E27FC236}">
                  <a16:creationId xmlns:a16="http://schemas.microsoft.com/office/drawing/2014/main" id="{20CC9EF4-DA30-4F67-B617-1C16E1D6B420}"/>
                </a:ext>
              </a:extLst>
            </p:cNvPr>
            <p:cNvSpPr txBox="1"/>
            <p:nvPr/>
          </p:nvSpPr>
          <p:spPr>
            <a:xfrm>
              <a:off x="1395848" y="3256486"/>
              <a:ext cx="2952327" cy="923330"/>
            </a:xfrm>
            <a:prstGeom prst="rect">
              <a:avLst/>
            </a:prstGeom>
            <a:noFill/>
          </p:spPr>
          <p:txBody>
            <a:bodyPr wrap="square" rtlCol="0">
              <a:spAutoFit/>
            </a:bodyPr>
            <a:lstStyle/>
            <a:p>
              <a:r>
                <a:rPr lang="en-US" altLang="ko-KR" b="1" dirty="0">
                  <a:solidFill>
                    <a:schemeClr val="tx1">
                      <a:lumMod val="75000"/>
                      <a:lumOff val="25000"/>
                    </a:schemeClr>
                  </a:solidFill>
                </a:rPr>
                <a:t>Through combination of factors, we can better predict what drives the cost of healthcare.</a:t>
              </a:r>
              <a:endParaRPr lang="ko-KR" altLang="en-US" b="1" dirty="0">
                <a:solidFill>
                  <a:schemeClr val="tx1">
                    <a:lumMod val="75000"/>
                    <a:lumOff val="25000"/>
                  </a:schemeClr>
                </a:solidFill>
              </a:endParaRPr>
            </a:p>
          </p:txBody>
        </p:sp>
        <p:sp>
          <p:nvSpPr>
            <p:cNvPr id="90" name="TextBox 89">
              <a:extLst>
                <a:ext uri="{FF2B5EF4-FFF2-40B4-BE49-F238E27FC236}">
                  <a16:creationId xmlns:a16="http://schemas.microsoft.com/office/drawing/2014/main" id="{97DE2477-27EC-4516-9222-5E27F7BEF248}"/>
                </a:ext>
              </a:extLst>
            </p:cNvPr>
            <p:cNvSpPr txBox="1"/>
            <p:nvPr/>
          </p:nvSpPr>
          <p:spPr>
            <a:xfrm>
              <a:off x="1376329" y="4227240"/>
              <a:ext cx="2952327" cy="369332"/>
            </a:xfrm>
            <a:prstGeom prst="rect">
              <a:avLst/>
            </a:prstGeom>
            <a:noFill/>
          </p:spPr>
          <p:txBody>
            <a:bodyPr wrap="square" rtlCol="0">
              <a:spAutoFit/>
            </a:bodyPr>
            <a:lstStyle/>
            <a:p>
              <a:endParaRPr lang="en-US" altLang="ko-KR" dirty="0">
                <a:solidFill>
                  <a:schemeClr val="tx1">
                    <a:lumMod val="75000"/>
                    <a:lumOff val="25000"/>
                  </a:schemeClr>
                </a:solidFill>
              </a:endParaRPr>
            </a:p>
          </p:txBody>
        </p:sp>
        <p:sp>
          <p:nvSpPr>
            <p:cNvPr id="91" name="TextBox 90">
              <a:extLst>
                <a:ext uri="{FF2B5EF4-FFF2-40B4-BE49-F238E27FC236}">
                  <a16:creationId xmlns:a16="http://schemas.microsoft.com/office/drawing/2014/main" id="{0F9C871B-47DC-42FA-B454-5E06DF741A29}"/>
                </a:ext>
              </a:extLst>
            </p:cNvPr>
            <p:cNvSpPr txBox="1"/>
            <p:nvPr/>
          </p:nvSpPr>
          <p:spPr>
            <a:xfrm>
              <a:off x="1395848" y="3950041"/>
              <a:ext cx="2952327" cy="1408672"/>
            </a:xfrm>
            <a:prstGeom prst="rect">
              <a:avLst/>
            </a:prstGeom>
            <a:noFill/>
          </p:spPr>
          <p:txBody>
            <a:bodyPr wrap="square" rtlCol="0">
              <a:spAutoFit/>
            </a:bodyPr>
            <a:lstStyle/>
            <a:p>
              <a:r>
                <a:rPr lang="en-US" altLang="ko-KR" b="1" dirty="0">
                  <a:solidFill>
                    <a:schemeClr val="tx1">
                      <a:lumMod val="75000"/>
                      <a:lumOff val="25000"/>
                    </a:schemeClr>
                  </a:solidFill>
                </a:rPr>
                <a:t>From the dataset, we can see that generally patients who pay more have older age, Malay as race, foreigner status, symptom 5, unhealthy BMI and mid-range lab results but less regard of gender or requiring pre-op medication. </a:t>
              </a:r>
              <a:endParaRPr lang="ko-KR" altLang="en-US" b="1" dirty="0">
                <a:solidFill>
                  <a:schemeClr val="tx1">
                    <a:lumMod val="75000"/>
                    <a:lumOff val="25000"/>
                  </a:schemeClr>
                </a:solidFill>
              </a:endParaRPr>
            </a:p>
          </p:txBody>
        </p:sp>
      </p:grpSp>
      <p:grpSp>
        <p:nvGrpSpPr>
          <p:cNvPr id="92" name="Group 91">
            <a:extLst>
              <a:ext uri="{FF2B5EF4-FFF2-40B4-BE49-F238E27FC236}">
                <a16:creationId xmlns:a16="http://schemas.microsoft.com/office/drawing/2014/main" id="{9B810A9C-FA2A-BE45-A9F2-1C60CC913C39}"/>
              </a:ext>
            </a:extLst>
          </p:cNvPr>
          <p:cNvGrpSpPr/>
          <p:nvPr/>
        </p:nvGrpSpPr>
        <p:grpSpPr>
          <a:xfrm rot="16713092" flipV="1">
            <a:off x="2701195" y="26328"/>
            <a:ext cx="926292" cy="1134292"/>
            <a:chOff x="5655344" y="4480259"/>
            <a:chExt cx="1212531" cy="1484807"/>
          </a:xfrm>
        </p:grpSpPr>
        <p:sp>
          <p:nvSpPr>
            <p:cNvPr id="93" name="Rectangle 92">
              <a:extLst>
                <a:ext uri="{FF2B5EF4-FFF2-40B4-BE49-F238E27FC236}">
                  <a16:creationId xmlns:a16="http://schemas.microsoft.com/office/drawing/2014/main" id="{8EBC6E4C-39EA-2440-B62A-85B118656D0F}"/>
                </a:ext>
              </a:extLst>
            </p:cNvPr>
            <p:cNvSpPr/>
            <p:nvPr/>
          </p:nvSpPr>
          <p:spPr>
            <a:xfrm rot="536029">
              <a:off x="6343989" y="4480259"/>
              <a:ext cx="163022" cy="316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638D489D-AD89-DC4D-A52B-0C1FEBED32F4}"/>
                </a:ext>
              </a:extLst>
            </p:cNvPr>
            <p:cNvGrpSpPr/>
            <p:nvPr/>
          </p:nvGrpSpPr>
          <p:grpSpPr>
            <a:xfrm rot="11700000">
              <a:off x="5655344" y="4752535"/>
              <a:ext cx="1212531" cy="1212531"/>
              <a:chOff x="7123973" y="1204727"/>
              <a:chExt cx="252497" cy="252497"/>
            </a:xfrm>
          </p:grpSpPr>
          <p:grpSp>
            <p:nvGrpSpPr>
              <p:cNvPr id="95" name="Group 94">
                <a:extLst>
                  <a:ext uri="{FF2B5EF4-FFF2-40B4-BE49-F238E27FC236}">
                    <a16:creationId xmlns:a16="http://schemas.microsoft.com/office/drawing/2014/main" id="{F170E450-9E64-4F48-B15E-EE818CABCCEB}"/>
                  </a:ext>
                </a:extLst>
              </p:cNvPr>
              <p:cNvGrpSpPr/>
              <p:nvPr/>
            </p:nvGrpSpPr>
            <p:grpSpPr>
              <a:xfrm>
                <a:off x="7123973" y="1204727"/>
                <a:ext cx="252497" cy="252497"/>
                <a:chOff x="4915373" y="1633391"/>
                <a:chExt cx="342000" cy="342000"/>
              </a:xfrm>
            </p:grpSpPr>
            <p:sp>
              <p:nvSpPr>
                <p:cNvPr id="98" name="Oval 97">
                  <a:extLst>
                    <a:ext uri="{FF2B5EF4-FFF2-40B4-BE49-F238E27FC236}">
                      <a16:creationId xmlns:a16="http://schemas.microsoft.com/office/drawing/2014/main" id="{2F90AFD8-BBDF-CB49-BCC0-3910CD02F120}"/>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98">
                  <a:extLst>
                    <a:ext uri="{FF2B5EF4-FFF2-40B4-BE49-F238E27FC236}">
                      <a16:creationId xmlns:a16="http://schemas.microsoft.com/office/drawing/2014/main" id="{F10E67EB-255B-1B49-A017-F2E86C147170}"/>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0" name="Oval 99">
                  <a:extLst>
                    <a:ext uri="{FF2B5EF4-FFF2-40B4-BE49-F238E27FC236}">
                      <a16:creationId xmlns:a16="http://schemas.microsoft.com/office/drawing/2014/main" id="{7954A257-F00D-BB42-A34E-6131CC9DA4FE}"/>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96" name="Chord 95">
                <a:extLst>
                  <a:ext uri="{FF2B5EF4-FFF2-40B4-BE49-F238E27FC236}">
                    <a16:creationId xmlns:a16="http://schemas.microsoft.com/office/drawing/2014/main" id="{A34D3C06-B4A7-8D41-A133-200D2499FB65}"/>
                  </a:ext>
                </a:extLst>
              </p:cNvPr>
              <p:cNvSpPr/>
              <p:nvPr/>
            </p:nvSpPr>
            <p:spPr>
              <a:xfrm rot="20881907">
                <a:off x="7167196" y="1276843"/>
                <a:ext cx="152933" cy="152933"/>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97" name="Chord 96">
                <a:extLst>
                  <a:ext uri="{FF2B5EF4-FFF2-40B4-BE49-F238E27FC236}">
                    <a16:creationId xmlns:a16="http://schemas.microsoft.com/office/drawing/2014/main" id="{056DA08E-9307-A84E-8487-D04C225C4E92}"/>
                  </a:ext>
                </a:extLst>
              </p:cNvPr>
              <p:cNvSpPr/>
              <p:nvPr/>
            </p:nvSpPr>
            <p:spPr>
              <a:xfrm rot="20881907">
                <a:off x="7167196" y="1276843"/>
                <a:ext cx="152933" cy="152933"/>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101" name="Group 100">
            <a:extLst>
              <a:ext uri="{FF2B5EF4-FFF2-40B4-BE49-F238E27FC236}">
                <a16:creationId xmlns:a16="http://schemas.microsoft.com/office/drawing/2014/main" id="{56EBF2E9-4C97-444F-B597-F63E9A58AA92}"/>
              </a:ext>
            </a:extLst>
          </p:cNvPr>
          <p:cNvGrpSpPr/>
          <p:nvPr/>
        </p:nvGrpSpPr>
        <p:grpSpPr>
          <a:xfrm rot="10800000" flipH="1">
            <a:off x="400714" y="2905124"/>
            <a:ext cx="1716055" cy="2133450"/>
            <a:chOff x="925903" y="2257689"/>
            <a:chExt cx="2660463" cy="3307566"/>
          </a:xfrm>
        </p:grpSpPr>
        <p:grpSp>
          <p:nvGrpSpPr>
            <p:cNvPr id="102" name="Group 101">
              <a:extLst>
                <a:ext uri="{FF2B5EF4-FFF2-40B4-BE49-F238E27FC236}">
                  <a16:creationId xmlns:a16="http://schemas.microsoft.com/office/drawing/2014/main" id="{E8C45E55-ED53-084D-B4F5-C131A63772C0}"/>
                </a:ext>
              </a:extLst>
            </p:cNvPr>
            <p:cNvGrpSpPr/>
            <p:nvPr/>
          </p:nvGrpSpPr>
          <p:grpSpPr>
            <a:xfrm rot="10228926">
              <a:off x="2345152" y="4256160"/>
              <a:ext cx="1127545" cy="1309095"/>
              <a:chOff x="4802271" y="1897244"/>
              <a:chExt cx="492910" cy="572275"/>
            </a:xfrm>
          </p:grpSpPr>
          <p:sp>
            <p:nvSpPr>
              <p:cNvPr id="107" name="Rectangle 8">
                <a:extLst>
                  <a:ext uri="{FF2B5EF4-FFF2-40B4-BE49-F238E27FC236}">
                    <a16:creationId xmlns:a16="http://schemas.microsoft.com/office/drawing/2014/main" id="{C39AA8FC-B31C-BF44-86F1-24DA8A57CA0E}"/>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Oval 16">
                <a:extLst>
                  <a:ext uri="{FF2B5EF4-FFF2-40B4-BE49-F238E27FC236}">
                    <a16:creationId xmlns:a16="http://schemas.microsoft.com/office/drawing/2014/main" id="{BC897A64-334C-2D41-A81C-B8E080CFCEBA}"/>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03" name="Group 102">
              <a:extLst>
                <a:ext uri="{FF2B5EF4-FFF2-40B4-BE49-F238E27FC236}">
                  <a16:creationId xmlns:a16="http://schemas.microsoft.com/office/drawing/2014/main" id="{AFCABCE1-C0F8-5546-B94B-5AEBF4E47899}"/>
                </a:ext>
              </a:extLst>
            </p:cNvPr>
            <p:cNvGrpSpPr/>
            <p:nvPr/>
          </p:nvGrpSpPr>
          <p:grpSpPr>
            <a:xfrm rot="11371074" flipH="1">
              <a:off x="1007927" y="4256160"/>
              <a:ext cx="1127545" cy="1309095"/>
              <a:chOff x="4802271" y="1897244"/>
              <a:chExt cx="492910" cy="572275"/>
            </a:xfrm>
          </p:grpSpPr>
          <p:sp>
            <p:nvSpPr>
              <p:cNvPr id="105" name="Rectangle 8">
                <a:extLst>
                  <a:ext uri="{FF2B5EF4-FFF2-40B4-BE49-F238E27FC236}">
                    <a16:creationId xmlns:a16="http://schemas.microsoft.com/office/drawing/2014/main" id="{E54D0D07-24AE-3443-AD6B-143F7FF1111D}"/>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Oval 16">
                <a:extLst>
                  <a:ext uri="{FF2B5EF4-FFF2-40B4-BE49-F238E27FC236}">
                    <a16:creationId xmlns:a16="http://schemas.microsoft.com/office/drawing/2014/main" id="{B11B7C5B-50E3-4C41-A3A5-834ADCEA967C}"/>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pic>
          <p:nvPicPr>
            <p:cNvPr id="104" name="Graphic 103">
              <a:extLst>
                <a:ext uri="{FF2B5EF4-FFF2-40B4-BE49-F238E27FC236}">
                  <a16:creationId xmlns:a16="http://schemas.microsoft.com/office/drawing/2014/main" id="{3CE34835-D4B7-EA4D-BB94-E53C8B982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903" y="2257689"/>
              <a:ext cx="2660463" cy="2037959"/>
            </a:xfrm>
            <a:prstGeom prst="rect">
              <a:avLst/>
            </a:prstGeom>
          </p:spPr>
        </p:pic>
      </p:grpSp>
      <p:sp>
        <p:nvSpPr>
          <p:cNvPr id="109" name="Freeform: Shape 51">
            <a:extLst>
              <a:ext uri="{FF2B5EF4-FFF2-40B4-BE49-F238E27FC236}">
                <a16:creationId xmlns:a16="http://schemas.microsoft.com/office/drawing/2014/main" id="{F871BC58-3CC0-A248-AB32-1DAAAA62197F}"/>
              </a:ext>
            </a:extLst>
          </p:cNvPr>
          <p:cNvSpPr/>
          <p:nvPr/>
        </p:nvSpPr>
        <p:spPr>
          <a:xfrm>
            <a:off x="1214916" y="116376"/>
            <a:ext cx="10709240" cy="6641973"/>
          </a:xfrm>
          <a:custGeom>
            <a:avLst/>
            <a:gdLst>
              <a:gd name="connsiteX0" fmla="*/ 9435008 w 10709240"/>
              <a:gd name="connsiteY0" fmla="*/ 220 h 6641973"/>
              <a:gd name="connsiteX1" fmla="*/ 9577137 w 10709240"/>
              <a:gd name="connsiteY1" fmla="*/ 6273 h 6641973"/>
              <a:gd name="connsiteX2" fmla="*/ 10387052 w 10709240"/>
              <a:gd name="connsiteY2" fmla="*/ 364468 h 6641973"/>
              <a:gd name="connsiteX3" fmla="*/ 10519532 w 10709240"/>
              <a:gd name="connsiteY3" fmla="*/ 1362687 h 6641973"/>
              <a:gd name="connsiteX4" fmla="*/ 10496043 w 10709240"/>
              <a:gd name="connsiteY4" fmla="*/ 1729064 h 6641973"/>
              <a:gd name="connsiteX5" fmla="*/ 10575907 w 10709240"/>
              <a:gd name="connsiteY5" fmla="*/ 2072713 h 6641973"/>
              <a:gd name="connsiteX6" fmla="*/ 10708387 w 10709240"/>
              <a:gd name="connsiteY6" fmla="*/ 2854560 h 6641973"/>
              <a:gd name="connsiteX7" fmla="*/ 10518593 w 10709240"/>
              <a:gd name="connsiteY7" fmla="*/ 4095515 h 6641973"/>
              <a:gd name="connsiteX8" fmla="*/ 10448125 w 10709240"/>
              <a:gd name="connsiteY8" fmla="*/ 4380071 h 6641973"/>
              <a:gd name="connsiteX9" fmla="*/ 10520472 w 10709240"/>
              <a:gd name="connsiteY9" fmla="*/ 5447383 h 6641973"/>
              <a:gd name="connsiteX10" fmla="*/ 10609731 w 10709240"/>
              <a:gd name="connsiteY10" fmla="*/ 5743758 h 6641973"/>
              <a:gd name="connsiteX11" fmla="*/ 10077932 w 10709240"/>
              <a:gd name="connsiteY11" fmla="*/ 6474694 h 6641973"/>
              <a:gd name="connsiteX12" fmla="*/ 8521054 w 10709240"/>
              <a:gd name="connsiteY12" fmla="*/ 6461057 h 6641973"/>
              <a:gd name="connsiteX13" fmla="*/ 6841092 w 10709240"/>
              <a:gd name="connsiteY13" fmla="*/ 6546515 h 6641973"/>
              <a:gd name="connsiteX14" fmla="*/ 5520047 w 10709240"/>
              <a:gd name="connsiteY14" fmla="*/ 6624699 h 6641973"/>
              <a:gd name="connsiteX15" fmla="*/ 5207168 w 10709240"/>
              <a:gd name="connsiteY15" fmla="*/ 6576516 h 6641973"/>
              <a:gd name="connsiteX16" fmla="*/ 2419445 w 10709240"/>
              <a:gd name="connsiteY16" fmla="*/ 6528332 h 6641973"/>
              <a:gd name="connsiteX17" fmla="*/ 1405642 w 10709240"/>
              <a:gd name="connsiteY17" fmla="*/ 6641973 h 6641973"/>
              <a:gd name="connsiteX18" fmla="*/ 984712 w 10709240"/>
              <a:gd name="connsiteY18" fmla="*/ 6616517 h 6641973"/>
              <a:gd name="connsiteX19" fmla="*/ 199228 w 10709240"/>
              <a:gd name="connsiteY19" fmla="*/ 6311961 h 6641973"/>
              <a:gd name="connsiteX20" fmla="*/ 12251 w 10709240"/>
              <a:gd name="connsiteY20" fmla="*/ 5365562 h 6641973"/>
              <a:gd name="connsiteX21" fmla="*/ 1799 w 10709240"/>
              <a:gd name="connsiteY21" fmla="*/ 4860316 h 6641973"/>
              <a:gd name="connsiteX22" fmla="*/ 0 w 10709240"/>
              <a:gd name="connsiteY22" fmla="*/ 4846149 h 6641973"/>
              <a:gd name="connsiteX23" fmla="*/ 152173 w 10709240"/>
              <a:gd name="connsiteY23" fmla="*/ 4846149 h 6641973"/>
              <a:gd name="connsiteX24" fmla="*/ 163670 w 10709240"/>
              <a:gd name="connsiteY24" fmla="*/ 5109913 h 6641973"/>
              <a:gd name="connsiteX25" fmla="*/ 163523 w 10709240"/>
              <a:gd name="connsiteY25" fmla="*/ 5367380 h 6641973"/>
              <a:gd name="connsiteX26" fmla="*/ 313855 w 10709240"/>
              <a:gd name="connsiteY26" fmla="*/ 6216503 h 6641973"/>
              <a:gd name="connsiteX27" fmla="*/ 1005383 w 10709240"/>
              <a:gd name="connsiteY27" fmla="*/ 6472875 h 6641973"/>
              <a:gd name="connsiteX28" fmla="*/ 2382802 w 10709240"/>
              <a:gd name="connsiteY28" fmla="*/ 6384691 h 6641973"/>
              <a:gd name="connsiteX29" fmla="*/ 5227839 w 10709240"/>
              <a:gd name="connsiteY29" fmla="*/ 6431056 h 6641973"/>
              <a:gd name="connsiteX30" fmla="*/ 5539778 w 10709240"/>
              <a:gd name="connsiteY30" fmla="*/ 6479239 h 6641973"/>
              <a:gd name="connsiteX31" fmla="*/ 6821360 w 10709240"/>
              <a:gd name="connsiteY31" fmla="*/ 6400145 h 6641973"/>
              <a:gd name="connsiteX32" fmla="*/ 8542664 w 10709240"/>
              <a:gd name="connsiteY32" fmla="*/ 6315597 h 6641973"/>
              <a:gd name="connsiteX33" fmla="*/ 10058201 w 10709240"/>
              <a:gd name="connsiteY33" fmla="*/ 6329234 h 6641973"/>
              <a:gd name="connsiteX34" fmla="*/ 10456580 w 10709240"/>
              <a:gd name="connsiteY34" fmla="*/ 5751031 h 6641973"/>
              <a:gd name="connsiteX35" fmla="*/ 10379535 w 10709240"/>
              <a:gd name="connsiteY35" fmla="*/ 5503749 h 6641973"/>
              <a:gd name="connsiteX36" fmla="*/ 10298732 w 10709240"/>
              <a:gd name="connsiteY36" fmla="*/ 4347342 h 6641973"/>
              <a:gd name="connsiteX37" fmla="*/ 10370140 w 10709240"/>
              <a:gd name="connsiteY37" fmla="*/ 4060059 h 6641973"/>
              <a:gd name="connsiteX38" fmla="*/ 10556176 w 10709240"/>
              <a:gd name="connsiteY38" fmla="*/ 2857287 h 6641973"/>
              <a:gd name="connsiteX39" fmla="*/ 10429333 w 10709240"/>
              <a:gd name="connsiteY39" fmla="*/ 2110896 h 6641973"/>
              <a:gd name="connsiteX40" fmla="*/ 10345711 w 10709240"/>
              <a:gd name="connsiteY40" fmla="*/ 1746337 h 6641973"/>
              <a:gd name="connsiteX41" fmla="*/ 10369200 w 10709240"/>
              <a:gd name="connsiteY41" fmla="*/ 1342686 h 6641973"/>
              <a:gd name="connsiteX42" fmla="*/ 10262088 w 10709240"/>
              <a:gd name="connsiteY42" fmla="*/ 446289 h 6641973"/>
              <a:gd name="connsiteX43" fmla="*/ 9564923 w 10709240"/>
              <a:gd name="connsiteY43" fmla="*/ 150824 h 6641973"/>
              <a:gd name="connsiteX44" fmla="*/ 8760646 w 10709240"/>
              <a:gd name="connsiteY44" fmla="*/ 217190 h 6641973"/>
              <a:gd name="connsiteX45" fmla="*/ 5846080 w 10709240"/>
              <a:gd name="connsiteY45" fmla="*/ 518110 h 6641973"/>
              <a:gd name="connsiteX46" fmla="*/ 5135761 w 10709240"/>
              <a:gd name="connsiteY46" fmla="*/ 374468 h 6641973"/>
              <a:gd name="connsiteX47" fmla="*/ 4506244 w 10709240"/>
              <a:gd name="connsiteY47" fmla="*/ 240827 h 6641973"/>
              <a:gd name="connsiteX48" fmla="*/ 3312982 w 10709240"/>
              <a:gd name="connsiteY48" fmla="*/ 353558 h 6641973"/>
              <a:gd name="connsiteX49" fmla="*/ 2499471 w 10709240"/>
              <a:gd name="connsiteY49" fmla="*/ 497385 h 6641973"/>
              <a:gd name="connsiteX50" fmla="*/ 2358813 w 10709240"/>
              <a:gd name="connsiteY50" fmla="*/ 502686 h 6641973"/>
              <a:gd name="connsiteX51" fmla="*/ 2358813 w 10709240"/>
              <a:gd name="connsiteY51" fmla="*/ 357257 h 6641973"/>
              <a:gd name="connsiteX52" fmla="*/ 2491220 w 10709240"/>
              <a:gd name="connsiteY52" fmla="*/ 352252 h 6641973"/>
              <a:gd name="connsiteX53" fmla="*/ 3275399 w 10709240"/>
              <a:gd name="connsiteY53" fmla="*/ 212644 h 6641973"/>
              <a:gd name="connsiteX54" fmla="*/ 4525975 w 10709240"/>
              <a:gd name="connsiteY54" fmla="*/ 97185 h 6641973"/>
              <a:gd name="connsiteX55" fmla="*/ 5173344 w 10709240"/>
              <a:gd name="connsiteY55" fmla="*/ 234463 h 6641973"/>
              <a:gd name="connsiteX56" fmla="*/ 5862992 w 10709240"/>
              <a:gd name="connsiteY56" fmla="*/ 374468 h 6641973"/>
              <a:gd name="connsiteX57" fmla="*/ 8726820 w 10709240"/>
              <a:gd name="connsiteY57" fmla="*/ 76275 h 6641973"/>
              <a:gd name="connsiteX58" fmla="*/ 9435008 w 10709240"/>
              <a:gd name="connsiteY58" fmla="*/ 220 h 664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0709240" h="6641973">
                <a:moveTo>
                  <a:pt x="9435008" y="220"/>
                </a:moveTo>
                <a:cubicBezTo>
                  <a:pt x="9481799" y="833"/>
                  <a:pt x="9529336" y="2750"/>
                  <a:pt x="9577137" y="6273"/>
                </a:cubicBezTo>
                <a:cubicBezTo>
                  <a:pt x="9964243" y="34456"/>
                  <a:pt x="10236720" y="154460"/>
                  <a:pt x="10387052" y="364468"/>
                </a:cubicBezTo>
                <a:cubicBezTo>
                  <a:pt x="10612551" y="679934"/>
                  <a:pt x="10560874" y="1058130"/>
                  <a:pt x="10519532" y="1362687"/>
                </a:cubicBezTo>
                <a:cubicBezTo>
                  <a:pt x="10500741" y="1500874"/>
                  <a:pt x="10482889" y="1631788"/>
                  <a:pt x="10496043" y="1729064"/>
                </a:cubicBezTo>
                <a:cubicBezTo>
                  <a:pt x="10511076" y="1846341"/>
                  <a:pt x="10543022" y="1956345"/>
                  <a:pt x="10575907" y="2072713"/>
                </a:cubicBezTo>
                <a:cubicBezTo>
                  <a:pt x="10633221" y="2275449"/>
                  <a:pt x="10698991" y="2504548"/>
                  <a:pt x="10708387" y="2854560"/>
                </a:cubicBezTo>
                <a:cubicBezTo>
                  <a:pt x="10719661" y="3301849"/>
                  <a:pt x="10617249" y="3705501"/>
                  <a:pt x="10518593" y="4095515"/>
                </a:cubicBezTo>
                <a:cubicBezTo>
                  <a:pt x="10495104" y="4189155"/>
                  <a:pt x="10470674" y="4285522"/>
                  <a:pt x="10448125" y="4380071"/>
                </a:cubicBezTo>
                <a:cubicBezTo>
                  <a:pt x="10310006" y="4966457"/>
                  <a:pt x="10427453" y="5233739"/>
                  <a:pt x="10520472" y="5447383"/>
                </a:cubicBezTo>
                <a:cubicBezTo>
                  <a:pt x="10563692" y="5545568"/>
                  <a:pt x="10604094" y="5638299"/>
                  <a:pt x="10609731" y="5743758"/>
                </a:cubicBezTo>
                <a:cubicBezTo>
                  <a:pt x="10627584" y="6086497"/>
                  <a:pt x="10369200" y="6441056"/>
                  <a:pt x="10077932" y="6474694"/>
                </a:cubicBezTo>
                <a:cubicBezTo>
                  <a:pt x="9667336" y="6521059"/>
                  <a:pt x="9004935" y="6536514"/>
                  <a:pt x="8521054" y="6461057"/>
                </a:cubicBezTo>
                <a:cubicBezTo>
                  <a:pt x="8165894" y="6404691"/>
                  <a:pt x="7462151" y="6480149"/>
                  <a:pt x="6841092" y="6546515"/>
                </a:cubicBezTo>
                <a:cubicBezTo>
                  <a:pt x="6289560" y="6605608"/>
                  <a:pt x="5768095" y="6661064"/>
                  <a:pt x="5520047" y="6624699"/>
                </a:cubicBezTo>
                <a:cubicBezTo>
                  <a:pt x="5416694" y="6609244"/>
                  <a:pt x="5315220" y="6593789"/>
                  <a:pt x="5207168" y="6576516"/>
                </a:cubicBezTo>
                <a:cubicBezTo>
                  <a:pt x="4385979" y="6448329"/>
                  <a:pt x="3455798" y="6301960"/>
                  <a:pt x="2419445" y="6528332"/>
                </a:cubicBezTo>
                <a:cubicBezTo>
                  <a:pt x="2013549" y="6613790"/>
                  <a:pt x="1675302" y="6641973"/>
                  <a:pt x="1405642" y="6641973"/>
                </a:cubicBezTo>
                <a:cubicBezTo>
                  <a:pt x="1237459" y="6641973"/>
                  <a:pt x="1097461" y="6631063"/>
                  <a:pt x="984712" y="6616517"/>
                </a:cubicBezTo>
                <a:cubicBezTo>
                  <a:pt x="619217" y="6570152"/>
                  <a:pt x="332646" y="6459238"/>
                  <a:pt x="199228" y="6311961"/>
                </a:cubicBezTo>
                <a:cubicBezTo>
                  <a:pt x="6613" y="6098316"/>
                  <a:pt x="9432" y="5759213"/>
                  <a:pt x="12251" y="5365562"/>
                </a:cubicBezTo>
                <a:cubicBezTo>
                  <a:pt x="13661" y="5204647"/>
                  <a:pt x="15070" y="5032823"/>
                  <a:pt x="1799" y="4860316"/>
                </a:cubicBezTo>
                <a:lnTo>
                  <a:pt x="0" y="4846149"/>
                </a:lnTo>
                <a:lnTo>
                  <a:pt x="152173" y="4846149"/>
                </a:lnTo>
                <a:lnTo>
                  <a:pt x="163670" y="5109913"/>
                </a:lnTo>
                <a:cubicBezTo>
                  <a:pt x="164932" y="5197772"/>
                  <a:pt x="164228" y="5283968"/>
                  <a:pt x="163523" y="5367380"/>
                </a:cubicBezTo>
                <a:cubicBezTo>
                  <a:pt x="160704" y="5731030"/>
                  <a:pt x="157886" y="6044678"/>
                  <a:pt x="313855" y="6216503"/>
                </a:cubicBezTo>
                <a:cubicBezTo>
                  <a:pt x="421906" y="6335598"/>
                  <a:pt x="680291" y="6431056"/>
                  <a:pt x="1005383" y="6472875"/>
                </a:cubicBezTo>
                <a:cubicBezTo>
                  <a:pt x="1285377" y="6508331"/>
                  <a:pt x="1752346" y="6521968"/>
                  <a:pt x="2382802" y="6384691"/>
                </a:cubicBezTo>
                <a:cubicBezTo>
                  <a:pt x="3447342" y="6151955"/>
                  <a:pt x="4393495" y="6300142"/>
                  <a:pt x="5227839" y="6431056"/>
                </a:cubicBezTo>
                <a:cubicBezTo>
                  <a:pt x="5335890" y="6448329"/>
                  <a:pt x="5437364" y="6463784"/>
                  <a:pt x="5539778" y="6479239"/>
                </a:cubicBezTo>
                <a:cubicBezTo>
                  <a:pt x="5768095" y="6512877"/>
                  <a:pt x="6279225" y="6458330"/>
                  <a:pt x="6821360" y="6400145"/>
                </a:cubicBezTo>
                <a:cubicBezTo>
                  <a:pt x="7482822" y="6329234"/>
                  <a:pt x="8166833" y="6256504"/>
                  <a:pt x="8542664" y="6315597"/>
                </a:cubicBezTo>
                <a:cubicBezTo>
                  <a:pt x="9011513" y="6389236"/>
                  <a:pt x="9657001" y="6374690"/>
                  <a:pt x="10058201" y="6329234"/>
                </a:cubicBezTo>
                <a:cubicBezTo>
                  <a:pt x="10250814" y="6307415"/>
                  <a:pt x="10472554" y="6036496"/>
                  <a:pt x="10456580" y="5751031"/>
                </a:cubicBezTo>
                <a:cubicBezTo>
                  <a:pt x="10452823" y="5671937"/>
                  <a:pt x="10419938" y="5597389"/>
                  <a:pt x="10379535" y="5503749"/>
                </a:cubicBezTo>
                <a:cubicBezTo>
                  <a:pt x="10282758" y="5282832"/>
                  <a:pt x="10150278" y="4979184"/>
                  <a:pt x="10298732" y="4347342"/>
                </a:cubicBezTo>
                <a:cubicBezTo>
                  <a:pt x="10321282" y="4251884"/>
                  <a:pt x="10345711" y="4154608"/>
                  <a:pt x="10370140" y="4060059"/>
                </a:cubicBezTo>
                <a:cubicBezTo>
                  <a:pt x="10466916" y="3679136"/>
                  <a:pt x="10567451" y="3285485"/>
                  <a:pt x="10556176" y="2857287"/>
                </a:cubicBezTo>
                <a:cubicBezTo>
                  <a:pt x="10547720" y="2525457"/>
                  <a:pt x="10484767" y="2305449"/>
                  <a:pt x="10429333" y="2110896"/>
                </a:cubicBezTo>
                <a:cubicBezTo>
                  <a:pt x="10394568" y="1989073"/>
                  <a:pt x="10361683" y="1874524"/>
                  <a:pt x="10345711" y="1746337"/>
                </a:cubicBezTo>
                <a:cubicBezTo>
                  <a:pt x="10330678" y="1629969"/>
                  <a:pt x="10349469" y="1490873"/>
                  <a:pt x="10369200" y="1342686"/>
                </a:cubicBezTo>
                <a:cubicBezTo>
                  <a:pt x="10408662" y="1049039"/>
                  <a:pt x="10453762" y="715390"/>
                  <a:pt x="10262088" y="446289"/>
                </a:cubicBezTo>
                <a:cubicBezTo>
                  <a:pt x="10139004" y="274465"/>
                  <a:pt x="9905049" y="175370"/>
                  <a:pt x="9564923" y="150824"/>
                </a:cubicBezTo>
                <a:cubicBezTo>
                  <a:pt x="9204126" y="124459"/>
                  <a:pt x="8857422" y="195371"/>
                  <a:pt x="8760646" y="217190"/>
                </a:cubicBezTo>
                <a:cubicBezTo>
                  <a:pt x="8349111" y="310830"/>
                  <a:pt x="6314929" y="569021"/>
                  <a:pt x="5846080" y="518110"/>
                </a:cubicBezTo>
                <a:cubicBezTo>
                  <a:pt x="5597092" y="491745"/>
                  <a:pt x="5362198" y="431743"/>
                  <a:pt x="5135761" y="374468"/>
                </a:cubicBezTo>
                <a:cubicBezTo>
                  <a:pt x="4932812" y="322648"/>
                  <a:pt x="4722347" y="269919"/>
                  <a:pt x="4506244" y="240827"/>
                </a:cubicBezTo>
                <a:cubicBezTo>
                  <a:pt x="4028000" y="178097"/>
                  <a:pt x="3680357" y="262646"/>
                  <a:pt x="3312982" y="353558"/>
                </a:cubicBezTo>
                <a:cubicBezTo>
                  <a:pt x="3062821" y="414925"/>
                  <a:pt x="2806845" y="477825"/>
                  <a:pt x="2499471" y="497385"/>
                </a:cubicBezTo>
                <a:lnTo>
                  <a:pt x="2358813" y="502686"/>
                </a:lnTo>
                <a:lnTo>
                  <a:pt x="2358813" y="357257"/>
                </a:lnTo>
                <a:lnTo>
                  <a:pt x="2491220" y="352252"/>
                </a:lnTo>
                <a:cubicBezTo>
                  <a:pt x="2785646" y="333330"/>
                  <a:pt x="3033694" y="271965"/>
                  <a:pt x="3275399" y="212644"/>
                </a:cubicBezTo>
                <a:cubicBezTo>
                  <a:pt x="3640895" y="122641"/>
                  <a:pt x="4018604" y="29910"/>
                  <a:pt x="4525975" y="97185"/>
                </a:cubicBezTo>
                <a:cubicBezTo>
                  <a:pt x="4751474" y="127186"/>
                  <a:pt x="4966637" y="181734"/>
                  <a:pt x="5173344" y="234463"/>
                </a:cubicBezTo>
                <a:cubicBezTo>
                  <a:pt x="5395083" y="290829"/>
                  <a:pt x="5624340" y="349013"/>
                  <a:pt x="5862992" y="374468"/>
                </a:cubicBezTo>
                <a:cubicBezTo>
                  <a:pt x="6320566" y="423561"/>
                  <a:pt x="8320924" y="169006"/>
                  <a:pt x="8726820" y="76275"/>
                </a:cubicBezTo>
                <a:cubicBezTo>
                  <a:pt x="8816432" y="55593"/>
                  <a:pt x="9107467" y="-4068"/>
                  <a:pt x="9435008" y="220"/>
                </a:cubicBezTo>
                <a:close/>
              </a:path>
            </a:pathLst>
          </a:custGeom>
          <a:solidFill>
            <a:schemeClr val="tx1">
              <a:lumMod val="75000"/>
              <a:lumOff val="25000"/>
            </a:schemeClr>
          </a:solidFill>
          <a:ln w="9392" cap="flat">
            <a:noFill/>
            <a:prstDash val="solid"/>
            <a:miter/>
          </a:ln>
        </p:spPr>
        <p:txBody>
          <a:bodyPr rtlCol="0" anchor="ctr"/>
          <a:lstStyle/>
          <a:p>
            <a:endParaRPr lang="en-US"/>
          </a:p>
        </p:txBody>
      </p:sp>
    </p:spTree>
    <p:extLst>
      <p:ext uri="{BB962C8B-B14F-4D97-AF65-F5344CB8AC3E}">
        <p14:creationId xmlns:p14="http://schemas.microsoft.com/office/powerpoint/2010/main" val="2883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316DD7-9515-F146-833A-84C24E809715}"/>
              </a:ext>
            </a:extLst>
          </p:cNvPr>
          <p:cNvSpPr/>
          <p:nvPr/>
        </p:nvSpPr>
        <p:spPr>
          <a:xfrm>
            <a:off x="6410146" y="0"/>
            <a:ext cx="57584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a:t>
            </a:r>
          </a:p>
        </p:txBody>
      </p:sp>
      <p:sp>
        <p:nvSpPr>
          <p:cNvPr id="3" name="Rectangle 2">
            <a:extLst>
              <a:ext uri="{FF2B5EF4-FFF2-40B4-BE49-F238E27FC236}">
                <a16:creationId xmlns:a16="http://schemas.microsoft.com/office/drawing/2014/main" id="{998A5119-FDEB-614A-A1B4-227A7D7D9926}"/>
              </a:ext>
            </a:extLst>
          </p:cNvPr>
          <p:cNvSpPr/>
          <p:nvPr/>
        </p:nvSpPr>
        <p:spPr>
          <a:xfrm>
            <a:off x="152952" y="1712665"/>
            <a:ext cx="3066962" cy="25167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3A61E6B-DE6A-CA45-9FED-C994541039BD}"/>
              </a:ext>
            </a:extLst>
          </p:cNvPr>
          <p:cNvSpPr/>
          <p:nvPr/>
        </p:nvSpPr>
        <p:spPr>
          <a:xfrm>
            <a:off x="2954750" y="4477383"/>
            <a:ext cx="2506202" cy="2047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369AC4B-2C0A-2649-8824-52427E5873DC}"/>
              </a:ext>
            </a:extLst>
          </p:cNvPr>
          <p:cNvSpPr/>
          <p:nvPr/>
        </p:nvSpPr>
        <p:spPr>
          <a:xfrm>
            <a:off x="103781" y="5063657"/>
            <a:ext cx="2506202" cy="1325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1AAD52E-C9F9-CE42-AAA2-ADB84DD3C29B}"/>
              </a:ext>
            </a:extLst>
          </p:cNvPr>
          <p:cNvSpPr txBox="1"/>
          <p:nvPr/>
        </p:nvSpPr>
        <p:spPr>
          <a:xfrm>
            <a:off x="8044884" y="107677"/>
            <a:ext cx="2488965" cy="430887"/>
          </a:xfrm>
          <a:prstGeom prst="rect">
            <a:avLst/>
          </a:prstGeom>
          <a:noFill/>
        </p:spPr>
        <p:txBody>
          <a:bodyPr wrap="square" rtlCol="0">
            <a:spAutoFit/>
          </a:bodyPr>
          <a:lstStyle/>
          <a:p>
            <a:pPr lvl="0" algn="ctr">
              <a:defRPr/>
            </a:pPr>
            <a:r>
              <a:rPr lang="en-US" sz="2200" b="1" dirty="0" err="1">
                <a:solidFill>
                  <a:srgbClr val="282F39"/>
                </a:solidFill>
                <a:latin typeface="Noto Sans" panose="020B0502040504020204"/>
              </a:rPr>
              <a:t>clinical_data_df</a:t>
            </a:r>
            <a:endParaRPr kumimoji="0" lang="en-GB" sz="2200" b="1" i="0" u="none" strike="noStrike" kern="1200" cap="none" spc="0" normalizeH="0" baseline="0" noProof="0" dirty="0">
              <a:ln>
                <a:noFill/>
              </a:ln>
              <a:solidFill>
                <a:srgbClr val="282F39"/>
              </a:solidFill>
              <a:effectLst/>
              <a:uLnTx/>
              <a:uFillTx/>
              <a:latin typeface="Noto Sans" panose="020B0502040504020204"/>
              <a:ea typeface="Noto Sans" panose="020B0502040504020204" pitchFamily="34"/>
              <a:cs typeface="Noto Sans" panose="020B0502040504020204" pitchFamily="34"/>
            </a:endParaRPr>
          </a:p>
        </p:txBody>
      </p:sp>
      <p:graphicFrame>
        <p:nvGraphicFramePr>
          <p:cNvPr id="18" name="Table 17">
            <a:extLst>
              <a:ext uri="{FF2B5EF4-FFF2-40B4-BE49-F238E27FC236}">
                <a16:creationId xmlns:a16="http://schemas.microsoft.com/office/drawing/2014/main" id="{5AAEFFF1-60E5-C34B-B31C-4BCEF2BE8739}"/>
              </a:ext>
            </a:extLst>
          </p:cNvPr>
          <p:cNvGraphicFramePr>
            <a:graphicFrameLocks noGrp="1"/>
          </p:cNvGraphicFramePr>
          <p:nvPr>
            <p:extLst>
              <p:ext uri="{D42A27DB-BD31-4B8C-83A1-F6EECF244321}">
                <p14:modId xmlns:p14="http://schemas.microsoft.com/office/powerpoint/2010/main" val="3017009198"/>
              </p:ext>
            </p:extLst>
          </p:nvPr>
        </p:nvGraphicFramePr>
        <p:xfrm>
          <a:off x="377503" y="5513509"/>
          <a:ext cx="1964262" cy="670560"/>
        </p:xfrm>
        <a:graphic>
          <a:graphicData uri="http://schemas.openxmlformats.org/drawingml/2006/table">
            <a:tbl>
              <a:tblPr bandRow="1">
                <a:tableStyleId>{5C22544A-7EE6-4342-B048-85BDC9FD1C3A}</a:tableStyleId>
              </a:tblPr>
              <a:tblGrid>
                <a:gridCol w="982131">
                  <a:extLst>
                    <a:ext uri="{9D8B030D-6E8A-4147-A177-3AD203B41FA5}">
                      <a16:colId xmlns:a16="http://schemas.microsoft.com/office/drawing/2014/main" val="1209687860"/>
                    </a:ext>
                  </a:extLst>
                </a:gridCol>
                <a:gridCol w="982131">
                  <a:extLst>
                    <a:ext uri="{9D8B030D-6E8A-4147-A177-3AD203B41FA5}">
                      <a16:colId xmlns:a16="http://schemas.microsoft.com/office/drawing/2014/main" val="483756491"/>
                    </a:ext>
                  </a:extLst>
                </a:gridCol>
              </a:tblGrid>
              <a:tr h="295821">
                <a:tc>
                  <a:txBody>
                    <a:bodyPr/>
                    <a:lstStyle/>
                    <a:p>
                      <a:r>
                        <a:rPr lang="en-US" sz="1600" dirty="0"/>
                        <a:t>bill id</a:t>
                      </a:r>
                    </a:p>
                  </a:txBody>
                  <a:tcPr/>
                </a:tc>
                <a:tc>
                  <a:txBody>
                    <a:bodyPr/>
                    <a:lstStyle/>
                    <a:p>
                      <a:r>
                        <a:rPr lang="en-US" sz="1600" dirty="0"/>
                        <a:t>13600</a:t>
                      </a:r>
                    </a:p>
                  </a:txBody>
                  <a:tcPr/>
                </a:tc>
                <a:extLst>
                  <a:ext uri="{0D108BD9-81ED-4DB2-BD59-A6C34878D82A}">
                    <a16:rowId xmlns:a16="http://schemas.microsoft.com/office/drawing/2014/main" val="2159543559"/>
                  </a:ext>
                </a:extLst>
              </a:tr>
              <a:tr h="295821">
                <a:tc>
                  <a:txBody>
                    <a:bodyPr/>
                    <a:lstStyle/>
                    <a:p>
                      <a:r>
                        <a:rPr lang="en-US" sz="1600" dirty="0"/>
                        <a:t>amount</a:t>
                      </a:r>
                    </a:p>
                  </a:txBody>
                  <a:tcPr/>
                </a:tc>
                <a:tc>
                  <a:txBody>
                    <a:bodyPr/>
                    <a:lstStyle/>
                    <a:p>
                      <a:r>
                        <a:rPr lang="en-US" sz="1600" dirty="0"/>
                        <a:t>13600</a:t>
                      </a:r>
                    </a:p>
                  </a:txBody>
                  <a:tcPr/>
                </a:tc>
                <a:extLst>
                  <a:ext uri="{0D108BD9-81ED-4DB2-BD59-A6C34878D82A}">
                    <a16:rowId xmlns:a16="http://schemas.microsoft.com/office/drawing/2014/main" val="872894870"/>
                  </a:ext>
                </a:extLst>
              </a:tr>
            </a:tbl>
          </a:graphicData>
        </a:graphic>
      </p:graphicFrame>
      <p:graphicFrame>
        <p:nvGraphicFramePr>
          <p:cNvPr id="19" name="Table 18">
            <a:extLst>
              <a:ext uri="{FF2B5EF4-FFF2-40B4-BE49-F238E27FC236}">
                <a16:creationId xmlns:a16="http://schemas.microsoft.com/office/drawing/2014/main" id="{FCC3E9D6-4F81-1D43-B64B-09B85AACC4AB}"/>
              </a:ext>
            </a:extLst>
          </p:cNvPr>
          <p:cNvGraphicFramePr>
            <a:graphicFrameLocks noGrp="1"/>
          </p:cNvGraphicFramePr>
          <p:nvPr>
            <p:extLst>
              <p:ext uri="{D42A27DB-BD31-4B8C-83A1-F6EECF244321}">
                <p14:modId xmlns:p14="http://schemas.microsoft.com/office/powerpoint/2010/main" val="1685208836"/>
              </p:ext>
            </p:extLst>
          </p:nvPr>
        </p:nvGraphicFramePr>
        <p:xfrm>
          <a:off x="3093143" y="5060960"/>
          <a:ext cx="2229416" cy="1316494"/>
        </p:xfrm>
        <a:graphic>
          <a:graphicData uri="http://schemas.openxmlformats.org/drawingml/2006/table">
            <a:tbl>
              <a:tblPr bandRow="1">
                <a:tableStyleId>{00A15C55-8517-42AA-B614-E9B94910E393}</a:tableStyleId>
              </a:tblPr>
              <a:tblGrid>
                <a:gridCol w="1269454">
                  <a:extLst>
                    <a:ext uri="{9D8B030D-6E8A-4147-A177-3AD203B41FA5}">
                      <a16:colId xmlns:a16="http://schemas.microsoft.com/office/drawing/2014/main" val="494586704"/>
                    </a:ext>
                  </a:extLst>
                </a:gridCol>
                <a:gridCol w="959962">
                  <a:extLst>
                    <a:ext uri="{9D8B030D-6E8A-4147-A177-3AD203B41FA5}">
                      <a16:colId xmlns:a16="http://schemas.microsoft.com/office/drawing/2014/main" val="2414043613"/>
                    </a:ext>
                  </a:extLst>
                </a:gridCol>
              </a:tblGrid>
              <a:tr h="3074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patient_id</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13600</a:t>
                      </a:r>
                    </a:p>
                  </a:txBody>
                  <a:tcPr/>
                </a:tc>
                <a:extLst>
                  <a:ext uri="{0D108BD9-81ED-4DB2-BD59-A6C34878D82A}">
                    <a16:rowId xmlns:a16="http://schemas.microsoft.com/office/drawing/2014/main" val="3061366125"/>
                  </a:ext>
                </a:extLst>
              </a:tr>
              <a:tr h="339134">
                <a:tc>
                  <a:txBody>
                    <a:bodyPr/>
                    <a:lstStyle/>
                    <a:p>
                      <a:r>
                        <a:rPr lang="en-US" sz="1600" dirty="0" err="1"/>
                        <a:t>bill_id</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13600</a:t>
                      </a:r>
                    </a:p>
                  </a:txBody>
                  <a:tcPr/>
                </a:tc>
                <a:extLst>
                  <a:ext uri="{0D108BD9-81ED-4DB2-BD59-A6C34878D82A}">
                    <a16:rowId xmlns:a16="http://schemas.microsoft.com/office/drawing/2014/main" val="2949447875"/>
                  </a:ext>
                </a:extLst>
              </a:tr>
              <a:tr h="642080">
                <a:tc>
                  <a:txBody>
                    <a:bodyPr/>
                    <a:lstStyle/>
                    <a:p>
                      <a:r>
                        <a:rPr lang="en-US" sz="1600" dirty="0"/>
                        <a:t>Date of admission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13600</a:t>
                      </a:r>
                    </a:p>
                  </a:txBody>
                  <a:tcPr/>
                </a:tc>
                <a:extLst>
                  <a:ext uri="{0D108BD9-81ED-4DB2-BD59-A6C34878D82A}">
                    <a16:rowId xmlns:a16="http://schemas.microsoft.com/office/drawing/2014/main" val="2826823465"/>
                  </a:ext>
                </a:extLst>
              </a:tr>
            </a:tbl>
          </a:graphicData>
        </a:graphic>
      </p:graphicFrame>
      <p:graphicFrame>
        <p:nvGraphicFramePr>
          <p:cNvPr id="20" name="Table 19">
            <a:extLst>
              <a:ext uri="{FF2B5EF4-FFF2-40B4-BE49-F238E27FC236}">
                <a16:creationId xmlns:a16="http://schemas.microsoft.com/office/drawing/2014/main" id="{B510004F-4C15-754D-8A28-338CB5744FBF}"/>
              </a:ext>
            </a:extLst>
          </p:cNvPr>
          <p:cNvGraphicFramePr>
            <a:graphicFrameLocks noGrp="1"/>
          </p:cNvGraphicFramePr>
          <p:nvPr>
            <p:extLst>
              <p:ext uri="{D42A27DB-BD31-4B8C-83A1-F6EECF244321}">
                <p14:modId xmlns:p14="http://schemas.microsoft.com/office/powerpoint/2010/main" val="4129476043"/>
              </p:ext>
            </p:extLst>
          </p:nvPr>
        </p:nvGraphicFramePr>
        <p:xfrm>
          <a:off x="254782" y="2143553"/>
          <a:ext cx="2780478" cy="1749934"/>
        </p:xfrm>
        <a:graphic>
          <a:graphicData uri="http://schemas.openxmlformats.org/drawingml/2006/table">
            <a:tbl>
              <a:tblPr bandRow="1">
                <a:tableStyleId>{21E4AEA4-8DFA-4A89-87EB-49C32662AFE0}</a:tableStyleId>
              </a:tblPr>
              <a:tblGrid>
                <a:gridCol w="1784319">
                  <a:extLst>
                    <a:ext uri="{9D8B030D-6E8A-4147-A177-3AD203B41FA5}">
                      <a16:colId xmlns:a16="http://schemas.microsoft.com/office/drawing/2014/main" val="1417138484"/>
                    </a:ext>
                  </a:extLst>
                </a:gridCol>
                <a:gridCol w="996159">
                  <a:extLst>
                    <a:ext uri="{9D8B030D-6E8A-4147-A177-3AD203B41FA5}">
                      <a16:colId xmlns:a16="http://schemas.microsoft.com/office/drawing/2014/main" val="2088409434"/>
                    </a:ext>
                  </a:extLst>
                </a:gridCol>
              </a:tblGrid>
              <a:tr h="379631">
                <a:tc>
                  <a:txBody>
                    <a:bodyPr/>
                    <a:lstStyle/>
                    <a:p>
                      <a:r>
                        <a:rPr lang="en-SG" sz="1600" dirty="0"/>
                        <a:t>patient id</a:t>
                      </a:r>
                      <a:endParaRPr lang="en-US" sz="1600" dirty="0"/>
                    </a:p>
                  </a:txBody>
                  <a:tcPr/>
                </a:tc>
                <a:tc>
                  <a:txBody>
                    <a:bodyPr/>
                    <a:lstStyle/>
                    <a:p>
                      <a:r>
                        <a:rPr lang="en-US" sz="1600" dirty="0"/>
                        <a:t>3000</a:t>
                      </a:r>
                    </a:p>
                  </a:txBody>
                  <a:tcPr/>
                </a:tc>
                <a:extLst>
                  <a:ext uri="{0D108BD9-81ED-4DB2-BD59-A6C34878D82A}">
                    <a16:rowId xmlns:a16="http://schemas.microsoft.com/office/drawing/2014/main" val="736864174"/>
                  </a:ext>
                </a:extLst>
              </a:tr>
              <a:tr h="357012">
                <a:tc>
                  <a:txBody>
                    <a:bodyPr/>
                    <a:lstStyle/>
                    <a:p>
                      <a:r>
                        <a:rPr lang="en-SG" sz="1600" dirty="0"/>
                        <a:t>gender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3000</a:t>
                      </a:r>
                    </a:p>
                  </a:txBody>
                  <a:tcPr/>
                </a:tc>
                <a:extLst>
                  <a:ext uri="{0D108BD9-81ED-4DB2-BD59-A6C34878D82A}">
                    <a16:rowId xmlns:a16="http://schemas.microsoft.com/office/drawing/2014/main" val="2137824834"/>
                  </a:ext>
                </a:extLst>
              </a:tr>
              <a:tr h="342731">
                <a:tc>
                  <a:txBody>
                    <a:bodyPr/>
                    <a:lstStyle/>
                    <a:p>
                      <a:r>
                        <a:rPr lang="en-SG" sz="1600" dirty="0"/>
                        <a:t>race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3000</a:t>
                      </a:r>
                    </a:p>
                  </a:txBody>
                  <a:tcPr/>
                </a:tc>
                <a:extLst>
                  <a:ext uri="{0D108BD9-81ED-4DB2-BD59-A6C34878D82A}">
                    <a16:rowId xmlns:a16="http://schemas.microsoft.com/office/drawing/2014/main" val="799958680"/>
                  </a:ext>
                </a:extLst>
              </a:tr>
              <a:tr h="308934">
                <a:tc>
                  <a:txBody>
                    <a:bodyPr/>
                    <a:lstStyle/>
                    <a:p>
                      <a:r>
                        <a:rPr lang="en-SG" sz="1600" dirty="0"/>
                        <a:t>resident status</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3000</a:t>
                      </a:r>
                    </a:p>
                  </a:txBody>
                  <a:tcPr/>
                </a:tc>
                <a:extLst>
                  <a:ext uri="{0D108BD9-81ED-4DB2-BD59-A6C34878D82A}">
                    <a16:rowId xmlns:a16="http://schemas.microsoft.com/office/drawing/2014/main" val="1489448974"/>
                  </a:ext>
                </a:extLst>
              </a:tr>
              <a:tr h="308934">
                <a:tc>
                  <a:txBody>
                    <a:bodyPr/>
                    <a:lstStyle/>
                    <a:p>
                      <a:r>
                        <a:rPr lang="en-SG" sz="1600" dirty="0"/>
                        <a:t>date of birth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3000</a:t>
                      </a:r>
                    </a:p>
                  </a:txBody>
                  <a:tcPr/>
                </a:tc>
                <a:extLst>
                  <a:ext uri="{0D108BD9-81ED-4DB2-BD59-A6C34878D82A}">
                    <a16:rowId xmlns:a16="http://schemas.microsoft.com/office/drawing/2014/main" val="2530426704"/>
                  </a:ext>
                </a:extLst>
              </a:tr>
            </a:tbl>
          </a:graphicData>
        </a:graphic>
      </p:graphicFrame>
      <p:sp>
        <p:nvSpPr>
          <p:cNvPr id="21" name="Rectangle 20">
            <a:extLst>
              <a:ext uri="{FF2B5EF4-FFF2-40B4-BE49-F238E27FC236}">
                <a16:creationId xmlns:a16="http://schemas.microsoft.com/office/drawing/2014/main" id="{8C3461CB-5EDA-FA47-85EE-73C3B3C22047}"/>
              </a:ext>
            </a:extLst>
          </p:cNvPr>
          <p:cNvSpPr/>
          <p:nvPr/>
        </p:nvSpPr>
        <p:spPr>
          <a:xfrm>
            <a:off x="252528" y="1712665"/>
            <a:ext cx="2867810" cy="430887"/>
          </a:xfrm>
          <a:prstGeom prst="rect">
            <a:avLst/>
          </a:prstGeom>
        </p:spPr>
        <p:txBody>
          <a:bodyPr wrap="square">
            <a:spAutoFit/>
          </a:bodyPr>
          <a:lstStyle/>
          <a:p>
            <a:pPr algn="ctr"/>
            <a:r>
              <a:rPr lang="en-US" sz="2200" dirty="0" err="1">
                <a:solidFill>
                  <a:schemeClr val="bg1"/>
                </a:solidFill>
                <a:latin typeface="Noto Nastaliq Urdu" panose="020B0502040504020204" pitchFamily="34" charset="-78"/>
                <a:cs typeface="Noto Nastaliq Urdu" panose="020B0502040504020204" pitchFamily="34" charset="-78"/>
              </a:rPr>
              <a:t>demographics_df</a:t>
            </a:r>
            <a:endParaRPr lang="en-US" sz="2200" dirty="0">
              <a:solidFill>
                <a:schemeClr val="bg1"/>
              </a:solidFill>
              <a:latin typeface="Noto Nastaliq Urdu" panose="020B0502040504020204" pitchFamily="34" charset="-78"/>
              <a:cs typeface="Noto Nastaliq Urdu" panose="020B0502040504020204" pitchFamily="34" charset="-78"/>
            </a:endParaRPr>
          </a:p>
        </p:txBody>
      </p:sp>
      <p:sp>
        <p:nvSpPr>
          <p:cNvPr id="22" name="Rectangle 21">
            <a:extLst>
              <a:ext uri="{FF2B5EF4-FFF2-40B4-BE49-F238E27FC236}">
                <a16:creationId xmlns:a16="http://schemas.microsoft.com/office/drawing/2014/main" id="{D8C5C9EB-C021-3F44-8248-529556AB9C10}"/>
              </a:ext>
            </a:extLst>
          </p:cNvPr>
          <p:cNvSpPr/>
          <p:nvPr/>
        </p:nvSpPr>
        <p:spPr>
          <a:xfrm>
            <a:off x="2773946" y="4603348"/>
            <a:ext cx="2867810" cy="430887"/>
          </a:xfrm>
          <a:prstGeom prst="rect">
            <a:avLst/>
          </a:prstGeom>
        </p:spPr>
        <p:txBody>
          <a:bodyPr wrap="square">
            <a:spAutoFit/>
          </a:bodyPr>
          <a:lstStyle/>
          <a:p>
            <a:pPr algn="ctr"/>
            <a:r>
              <a:rPr lang="en-US" sz="2200" dirty="0" err="1">
                <a:solidFill>
                  <a:schemeClr val="bg1"/>
                </a:solidFill>
                <a:latin typeface="Noto Nastaliq Urdu" panose="020B0502040504020204" pitchFamily="34" charset="-78"/>
                <a:cs typeface="Noto Nastaliq Urdu" panose="020B0502040504020204" pitchFamily="34" charset="-78"/>
              </a:rPr>
              <a:t>biill_id_df</a:t>
            </a:r>
            <a:endParaRPr lang="en-US" sz="2200" dirty="0">
              <a:solidFill>
                <a:schemeClr val="bg1"/>
              </a:solidFill>
              <a:latin typeface="Noto Nastaliq Urdu" panose="020B0502040504020204" pitchFamily="34" charset="-78"/>
              <a:cs typeface="Noto Nastaliq Urdu" panose="020B0502040504020204" pitchFamily="34" charset="-78"/>
            </a:endParaRPr>
          </a:p>
        </p:txBody>
      </p:sp>
      <p:sp>
        <p:nvSpPr>
          <p:cNvPr id="23" name="Rectangle 22">
            <a:extLst>
              <a:ext uri="{FF2B5EF4-FFF2-40B4-BE49-F238E27FC236}">
                <a16:creationId xmlns:a16="http://schemas.microsoft.com/office/drawing/2014/main" id="{7B17E52B-4F9F-9445-BDAE-7E096C4D3374}"/>
              </a:ext>
            </a:extLst>
          </p:cNvPr>
          <p:cNvSpPr/>
          <p:nvPr/>
        </p:nvSpPr>
        <p:spPr>
          <a:xfrm>
            <a:off x="-68278" y="5070877"/>
            <a:ext cx="2867810" cy="400110"/>
          </a:xfrm>
          <a:prstGeom prst="rect">
            <a:avLst/>
          </a:prstGeom>
        </p:spPr>
        <p:txBody>
          <a:bodyPr wrap="square">
            <a:spAutoFit/>
          </a:bodyPr>
          <a:lstStyle/>
          <a:p>
            <a:pPr algn="ctr"/>
            <a:r>
              <a:rPr lang="en-US" sz="2000" dirty="0" err="1">
                <a:solidFill>
                  <a:schemeClr val="bg1"/>
                </a:solidFill>
                <a:latin typeface="Noto Nastaliq Urdu" panose="020B0502040504020204" pitchFamily="34" charset="-78"/>
                <a:cs typeface="Noto Nastaliq Urdu" panose="020B0502040504020204" pitchFamily="34" charset="-78"/>
              </a:rPr>
              <a:t>biill_amount_df</a:t>
            </a:r>
            <a:endParaRPr lang="en-US" sz="2000" dirty="0">
              <a:solidFill>
                <a:schemeClr val="bg1"/>
              </a:solidFill>
              <a:latin typeface="Noto Nastaliq Urdu" panose="020B0502040504020204" pitchFamily="34" charset="-78"/>
              <a:cs typeface="Noto Nastaliq Urdu" panose="020B0502040504020204" pitchFamily="34" charset="-78"/>
            </a:endParaRPr>
          </a:p>
        </p:txBody>
      </p:sp>
      <p:graphicFrame>
        <p:nvGraphicFramePr>
          <p:cNvPr id="24" name="Table 23">
            <a:extLst>
              <a:ext uri="{FF2B5EF4-FFF2-40B4-BE49-F238E27FC236}">
                <a16:creationId xmlns:a16="http://schemas.microsoft.com/office/drawing/2014/main" id="{575ECE2F-F9C6-F648-9BAA-A7A7F02296DF}"/>
              </a:ext>
            </a:extLst>
          </p:cNvPr>
          <p:cNvGraphicFramePr>
            <a:graphicFrameLocks noGrp="1"/>
          </p:cNvGraphicFramePr>
          <p:nvPr>
            <p:extLst>
              <p:ext uri="{D42A27DB-BD31-4B8C-83A1-F6EECF244321}">
                <p14:modId xmlns:p14="http://schemas.microsoft.com/office/powerpoint/2010/main" val="3163997672"/>
              </p:ext>
            </p:extLst>
          </p:nvPr>
        </p:nvGraphicFramePr>
        <p:xfrm>
          <a:off x="6495224" y="585059"/>
          <a:ext cx="5588287" cy="6133844"/>
        </p:xfrm>
        <a:graphic>
          <a:graphicData uri="http://schemas.openxmlformats.org/drawingml/2006/table">
            <a:tbl>
              <a:tblPr bandRow="1">
                <a:tableStyleId>{C083E6E3-FA7D-4D7B-A595-EF9225AFEA82}</a:tableStyleId>
              </a:tblPr>
              <a:tblGrid>
                <a:gridCol w="1979934">
                  <a:extLst>
                    <a:ext uri="{9D8B030D-6E8A-4147-A177-3AD203B41FA5}">
                      <a16:colId xmlns:a16="http://schemas.microsoft.com/office/drawing/2014/main" val="1739837448"/>
                    </a:ext>
                  </a:extLst>
                </a:gridCol>
                <a:gridCol w="835114">
                  <a:extLst>
                    <a:ext uri="{9D8B030D-6E8A-4147-A177-3AD203B41FA5}">
                      <a16:colId xmlns:a16="http://schemas.microsoft.com/office/drawing/2014/main" val="2277134501"/>
                    </a:ext>
                  </a:extLst>
                </a:gridCol>
                <a:gridCol w="1844792">
                  <a:extLst>
                    <a:ext uri="{9D8B030D-6E8A-4147-A177-3AD203B41FA5}">
                      <a16:colId xmlns:a16="http://schemas.microsoft.com/office/drawing/2014/main" val="1771894037"/>
                    </a:ext>
                  </a:extLst>
                </a:gridCol>
                <a:gridCol w="928447">
                  <a:extLst>
                    <a:ext uri="{9D8B030D-6E8A-4147-A177-3AD203B41FA5}">
                      <a16:colId xmlns:a16="http://schemas.microsoft.com/office/drawing/2014/main" val="3295182891"/>
                    </a:ext>
                  </a:extLst>
                </a:gridCol>
              </a:tblGrid>
              <a:tr h="387974">
                <a:tc>
                  <a:txBody>
                    <a:bodyPr/>
                    <a:lstStyle/>
                    <a:p>
                      <a:r>
                        <a:rPr lang="en-US" sz="1600" dirty="0"/>
                        <a:t>medical_history_1</a:t>
                      </a:r>
                      <a:endParaRPr lang="en-US" sz="1600" b="0" dirty="0"/>
                    </a:p>
                  </a:txBody>
                  <a:tcPr/>
                </a:tc>
                <a:tc>
                  <a:txBody>
                    <a:bodyPr/>
                    <a:lstStyle/>
                    <a:p>
                      <a:r>
                        <a:rPr lang="en-US" sz="1600" dirty="0"/>
                        <a:t>3167</a:t>
                      </a:r>
                      <a:endParaRPr lang="en-US" sz="1600" b="0" dirty="0"/>
                    </a:p>
                  </a:txBody>
                  <a:tcPr/>
                </a:tc>
                <a:tc>
                  <a:txBody>
                    <a:bodyPr/>
                    <a:lstStyle/>
                    <a:p>
                      <a:r>
                        <a:rPr lang="en-SG" sz="1600" kern="1200" dirty="0">
                          <a:effectLst/>
                        </a:rPr>
                        <a:t>preop_</a:t>
                      </a:r>
                    </a:p>
                    <a:p>
                      <a:r>
                        <a:rPr lang="en-SG" sz="1600" kern="1200" dirty="0">
                          <a:effectLst/>
                        </a:rPr>
                        <a:t>medication_1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p>
                      <a:endParaRPr lang="en-US" sz="1600" b="0" dirty="0"/>
                    </a:p>
                  </a:txBody>
                  <a:tcPr/>
                </a:tc>
                <a:extLst>
                  <a:ext uri="{0D108BD9-81ED-4DB2-BD59-A6C34878D82A}">
                    <a16:rowId xmlns:a16="http://schemas.microsoft.com/office/drawing/2014/main" val="3719304623"/>
                  </a:ext>
                </a:extLst>
              </a:tr>
              <a:tr h="303824">
                <a:tc>
                  <a:txBody>
                    <a:bodyPr/>
                    <a:lstStyle/>
                    <a:p>
                      <a:r>
                        <a:rPr lang="en-US" sz="1600" dirty="0"/>
                        <a:t>medical_history_2</a:t>
                      </a:r>
                      <a:endParaRPr lang="en-US" sz="1600" b="0" dirty="0"/>
                    </a:p>
                  </a:txBody>
                  <a:tcPr/>
                </a:tc>
                <a:tc>
                  <a:txBody>
                    <a:bodyPr/>
                    <a:lstStyle/>
                    <a:p>
                      <a:r>
                        <a:rPr lang="en-US" sz="1600" b="0" dirty="0"/>
                        <a:t>3400</a:t>
                      </a:r>
                    </a:p>
                  </a:txBody>
                  <a:tcPr/>
                </a:tc>
                <a:tc>
                  <a:txBody>
                    <a:bodyPr/>
                    <a:lstStyle/>
                    <a:p>
                      <a:r>
                        <a:rPr lang="en-SG" sz="1600" kern="1200" dirty="0">
                          <a:effectLst/>
                        </a:rPr>
                        <a:t>preop_</a:t>
                      </a:r>
                    </a:p>
                    <a:p>
                      <a:r>
                        <a:rPr lang="en-SG" sz="1600" kern="1200" dirty="0">
                          <a:effectLst/>
                        </a:rPr>
                        <a:t>medication_2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p>
                      <a:endParaRPr lang="en-US" sz="1600" b="0" dirty="0"/>
                    </a:p>
                  </a:txBody>
                  <a:tcPr/>
                </a:tc>
                <a:extLst>
                  <a:ext uri="{0D108BD9-81ED-4DB2-BD59-A6C34878D82A}">
                    <a16:rowId xmlns:a16="http://schemas.microsoft.com/office/drawing/2014/main" val="1304240422"/>
                  </a:ext>
                </a:extLst>
              </a:tr>
              <a:tr h="364826">
                <a:tc>
                  <a:txBody>
                    <a:bodyPr/>
                    <a:lstStyle/>
                    <a:p>
                      <a:r>
                        <a:rPr lang="en-US" sz="1600" dirty="0"/>
                        <a:t>medical_history_3</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p>
                      <a:endParaRPr lang="en-US" sz="1600" b="0" dirty="0"/>
                    </a:p>
                  </a:txBody>
                  <a:tcPr/>
                </a:tc>
                <a:tc>
                  <a:txBody>
                    <a:bodyPr/>
                    <a:lstStyle/>
                    <a:p>
                      <a:r>
                        <a:rPr lang="en-SG" sz="1600" kern="1200" dirty="0">
                          <a:effectLst/>
                        </a:rPr>
                        <a:t>preop_</a:t>
                      </a:r>
                    </a:p>
                    <a:p>
                      <a:r>
                        <a:rPr lang="en-SG" sz="1600" kern="1200" dirty="0">
                          <a:effectLst/>
                        </a:rPr>
                        <a:t>medication_3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543821619"/>
                  </a:ext>
                </a:extLst>
              </a:tr>
              <a:tr h="301789">
                <a:tc>
                  <a:txBody>
                    <a:bodyPr/>
                    <a:lstStyle/>
                    <a:p>
                      <a:r>
                        <a:rPr lang="en-US" sz="1600" dirty="0"/>
                        <a:t>medical_history_4</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p>
                      <a:endParaRPr lang="en-US" sz="1600" b="0" dirty="0"/>
                    </a:p>
                  </a:txBody>
                  <a:tcPr/>
                </a:tc>
                <a:tc>
                  <a:txBody>
                    <a:bodyPr/>
                    <a:lstStyle/>
                    <a:p>
                      <a:r>
                        <a:rPr lang="en-SG" sz="1600" kern="1200" dirty="0">
                          <a:effectLst/>
                        </a:rPr>
                        <a:t>preop_</a:t>
                      </a:r>
                    </a:p>
                    <a:p>
                      <a:r>
                        <a:rPr lang="en-SG" sz="1600" kern="1200" dirty="0">
                          <a:effectLst/>
                        </a:rPr>
                        <a:t>medication_4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2105129841"/>
                  </a:ext>
                </a:extLst>
              </a:tr>
              <a:tr h="207807">
                <a:tc>
                  <a:txBody>
                    <a:bodyPr/>
                    <a:lstStyle/>
                    <a:p>
                      <a:r>
                        <a:rPr lang="en-US" sz="1600" dirty="0"/>
                        <a:t>medical_history_5</a:t>
                      </a:r>
                      <a:endParaRPr lang="en-US" sz="1600" b="0" dirty="0"/>
                    </a:p>
                  </a:txBody>
                  <a:tcPr/>
                </a:tc>
                <a:tc>
                  <a:txBody>
                    <a:bodyPr/>
                    <a:lstStyle/>
                    <a:p>
                      <a:r>
                        <a:rPr lang="en-US" sz="1600" dirty="0"/>
                        <a:t>3096</a:t>
                      </a:r>
                      <a:endParaRPr lang="en-US" sz="1600" b="0" dirty="0"/>
                    </a:p>
                  </a:txBody>
                  <a:tcPr/>
                </a:tc>
                <a:tc>
                  <a:txBody>
                    <a:bodyPr/>
                    <a:lstStyle/>
                    <a:p>
                      <a:r>
                        <a:rPr lang="en-SG" sz="1600" kern="1200" dirty="0">
                          <a:effectLst/>
                        </a:rPr>
                        <a:t>preop_</a:t>
                      </a:r>
                    </a:p>
                    <a:p>
                      <a:r>
                        <a:rPr lang="en-SG" sz="1600" kern="1200" dirty="0">
                          <a:effectLst/>
                        </a:rPr>
                        <a:t>medication_5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529850885"/>
                  </a:ext>
                </a:extLst>
              </a:tr>
              <a:tr h="325134">
                <a:tc>
                  <a:txBody>
                    <a:bodyPr/>
                    <a:lstStyle/>
                    <a:p>
                      <a:r>
                        <a:rPr lang="en-US" sz="1600" dirty="0"/>
                        <a:t>medical_history_6</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p>
                      <a:endParaRPr lang="en-US" sz="1600" b="0" dirty="0"/>
                    </a:p>
                  </a:txBody>
                  <a:tcPr/>
                </a:tc>
                <a:tc>
                  <a:txBody>
                    <a:bodyPr/>
                    <a:lstStyle/>
                    <a:p>
                      <a:r>
                        <a:rPr lang="en-SG" sz="1600" kern="1200" dirty="0">
                          <a:effectLst/>
                        </a:rPr>
                        <a:t>preop_</a:t>
                      </a:r>
                    </a:p>
                    <a:p>
                      <a:r>
                        <a:rPr lang="en-SG" sz="1600" kern="1200" dirty="0">
                          <a:effectLst/>
                        </a:rPr>
                        <a:t>medication_6 </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3130715071"/>
                  </a:ext>
                </a:extLst>
              </a:tr>
              <a:tr h="380469">
                <a:tc>
                  <a:txBody>
                    <a:bodyPr/>
                    <a:lstStyle/>
                    <a:p>
                      <a:r>
                        <a:rPr lang="en-US" sz="1600" dirty="0"/>
                        <a:t>medical_history_7</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r>
                        <a:rPr lang="en-US" sz="1600" dirty="0"/>
                        <a:t>symptom_1</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2064393666"/>
                  </a:ext>
                </a:extLst>
              </a:tr>
              <a:tr h="373810">
                <a:tc>
                  <a:txBody>
                    <a:bodyPr/>
                    <a:lstStyle/>
                    <a:p>
                      <a:r>
                        <a:rPr lang="en-US" sz="1600" dirty="0"/>
                        <a:t>lab_result_1</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symptom_2</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1666111956"/>
                  </a:ext>
                </a:extLst>
              </a:tr>
              <a:tr h="3826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lab_result_2</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symptom_3</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659711981"/>
                  </a:ext>
                </a:extLst>
              </a:tr>
              <a:tr h="423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lab_result_3</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r>
                        <a:rPr lang="en-US" sz="1600" dirty="0"/>
                        <a:t>symptom_4</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3698220959"/>
                  </a:ext>
                </a:extLst>
              </a:tr>
              <a:tr h="366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effectLst/>
                        </a:rPr>
                        <a:t>id</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r>
                        <a:rPr lang="en-US" sz="1600" dirty="0"/>
                        <a:t>symptom_5</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3195463548"/>
                  </a:ext>
                </a:extLst>
              </a:tr>
              <a:tr h="366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date of admission</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date of discharge</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3969405394"/>
                  </a:ext>
                </a:extLst>
              </a:tr>
              <a:tr h="366376">
                <a:tc>
                  <a:txBody>
                    <a:bodyPr/>
                    <a:lstStyle/>
                    <a:p>
                      <a:r>
                        <a:rPr lang="en-US" sz="1600" dirty="0"/>
                        <a:t>height</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tc>
                  <a:txBody>
                    <a:bodyPr/>
                    <a:lstStyle/>
                    <a:p>
                      <a:r>
                        <a:rPr lang="en-US" sz="1600" dirty="0"/>
                        <a:t>weight</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3400</a:t>
                      </a:r>
                    </a:p>
                  </a:txBody>
                  <a:tcPr/>
                </a:tc>
                <a:extLst>
                  <a:ext uri="{0D108BD9-81ED-4DB2-BD59-A6C34878D82A}">
                    <a16:rowId xmlns:a16="http://schemas.microsoft.com/office/drawing/2014/main" val="4239290865"/>
                  </a:ext>
                </a:extLst>
              </a:tr>
            </a:tbl>
          </a:graphicData>
        </a:graphic>
      </p:graphicFrame>
      <p:cxnSp>
        <p:nvCxnSpPr>
          <p:cNvPr id="31" name="Elbow Connector 30">
            <a:extLst>
              <a:ext uri="{FF2B5EF4-FFF2-40B4-BE49-F238E27FC236}">
                <a16:creationId xmlns:a16="http://schemas.microsoft.com/office/drawing/2014/main" id="{72C75A49-B230-3F43-B04C-EB5718421592}"/>
              </a:ext>
            </a:extLst>
          </p:cNvPr>
          <p:cNvCxnSpPr>
            <a:cxnSpLocks/>
          </p:cNvCxnSpPr>
          <p:nvPr/>
        </p:nvCxnSpPr>
        <p:spPr>
          <a:xfrm flipV="1">
            <a:off x="2339013" y="5470989"/>
            <a:ext cx="768390" cy="269878"/>
          </a:xfrm>
          <a:prstGeom prst="bentConnector3">
            <a:avLst/>
          </a:prstGeom>
          <a:ln w="38100">
            <a:prstDash val="solid"/>
            <a:headEnd type="triangle"/>
            <a:tailEnd type="triangle"/>
          </a:ln>
        </p:spPr>
        <p:style>
          <a:lnRef idx="1">
            <a:schemeClr val="dk1"/>
          </a:lnRef>
          <a:fillRef idx="0">
            <a:schemeClr val="dk1"/>
          </a:fillRef>
          <a:effectRef idx="0">
            <a:schemeClr val="dk1"/>
          </a:effectRef>
          <a:fontRef idx="minor">
            <a:schemeClr val="tx1"/>
          </a:fontRef>
        </p:style>
      </p:cxnSp>
      <p:cxnSp>
        <p:nvCxnSpPr>
          <p:cNvPr id="48" name="Elbow Connector 47">
            <a:extLst>
              <a:ext uri="{FF2B5EF4-FFF2-40B4-BE49-F238E27FC236}">
                <a16:creationId xmlns:a16="http://schemas.microsoft.com/office/drawing/2014/main" id="{05852A95-C1B1-5C4D-8309-B0E5C277269A}"/>
              </a:ext>
            </a:extLst>
          </p:cNvPr>
          <p:cNvCxnSpPr>
            <a:cxnSpLocks/>
          </p:cNvCxnSpPr>
          <p:nvPr/>
        </p:nvCxnSpPr>
        <p:spPr>
          <a:xfrm>
            <a:off x="5322559" y="6148552"/>
            <a:ext cx="1172665" cy="1"/>
          </a:xfrm>
          <a:prstGeom prst="bentConnector3">
            <a:avLst>
              <a:gd name="adj1" fmla="val 50000"/>
            </a:avLst>
          </a:prstGeom>
          <a:ln w="38100">
            <a:prstDash val="solid"/>
            <a:headEnd type="triangle"/>
            <a:tailEnd type="triangle"/>
          </a:ln>
        </p:spPr>
        <p:style>
          <a:lnRef idx="1">
            <a:schemeClr val="dk1"/>
          </a:lnRef>
          <a:fillRef idx="0">
            <a:schemeClr val="dk1"/>
          </a:fillRef>
          <a:effectRef idx="0">
            <a:schemeClr val="dk1"/>
          </a:effectRef>
          <a:fontRef idx="minor">
            <a:schemeClr val="tx1"/>
          </a:fontRef>
        </p:style>
      </p:cxnSp>
      <p:cxnSp>
        <p:nvCxnSpPr>
          <p:cNvPr id="96" name="Elbow Connector 95">
            <a:extLst>
              <a:ext uri="{FF2B5EF4-FFF2-40B4-BE49-F238E27FC236}">
                <a16:creationId xmlns:a16="http://schemas.microsoft.com/office/drawing/2014/main" id="{B9D8079F-D69C-654D-B15C-30114E13368E}"/>
              </a:ext>
            </a:extLst>
          </p:cNvPr>
          <p:cNvCxnSpPr>
            <a:cxnSpLocks/>
          </p:cNvCxnSpPr>
          <p:nvPr/>
        </p:nvCxnSpPr>
        <p:spPr>
          <a:xfrm>
            <a:off x="5300100" y="5208673"/>
            <a:ext cx="1195124" cy="609673"/>
          </a:xfrm>
          <a:prstGeom prst="bentConnector3">
            <a:avLst/>
          </a:prstGeom>
          <a:ln w="38100">
            <a:prstDash val="solid"/>
            <a:headEnd type="triangle"/>
            <a:tailEnd type="triangle"/>
          </a:ln>
        </p:spPr>
        <p:style>
          <a:lnRef idx="1">
            <a:schemeClr val="dk1"/>
          </a:lnRef>
          <a:fillRef idx="0">
            <a:schemeClr val="dk1"/>
          </a:fillRef>
          <a:effectRef idx="0">
            <a:schemeClr val="dk1"/>
          </a:effectRef>
          <a:fontRef idx="minor">
            <a:schemeClr val="tx1"/>
          </a:fontRef>
        </p:style>
      </p:cxnSp>
      <p:cxnSp>
        <p:nvCxnSpPr>
          <p:cNvPr id="98" name="Elbow Connector 97">
            <a:extLst>
              <a:ext uri="{FF2B5EF4-FFF2-40B4-BE49-F238E27FC236}">
                <a16:creationId xmlns:a16="http://schemas.microsoft.com/office/drawing/2014/main" id="{B997AB00-FFD5-D242-B071-3736FD02505A}"/>
              </a:ext>
            </a:extLst>
          </p:cNvPr>
          <p:cNvCxnSpPr>
            <a:cxnSpLocks/>
          </p:cNvCxnSpPr>
          <p:nvPr/>
        </p:nvCxnSpPr>
        <p:spPr>
          <a:xfrm rot="16200000" flipH="1">
            <a:off x="2655290" y="2751210"/>
            <a:ext cx="2699637" cy="1939696"/>
          </a:xfrm>
          <a:prstGeom prst="bentConnector3">
            <a:avLst>
              <a:gd name="adj1" fmla="val -520"/>
            </a:avLst>
          </a:prstGeom>
          <a:ln w="38100">
            <a:prstDash val="solid"/>
            <a:headEnd type="triangle"/>
            <a:tailEnd type="triangle"/>
          </a:ln>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id="{AF90D756-9150-4745-9292-FB8F4398DB82}"/>
              </a:ext>
            </a:extLst>
          </p:cNvPr>
          <p:cNvSpPr txBox="1"/>
          <p:nvPr/>
        </p:nvSpPr>
        <p:spPr>
          <a:xfrm>
            <a:off x="252528" y="323120"/>
            <a:ext cx="5238427" cy="646331"/>
          </a:xfrm>
          <a:prstGeom prst="rect">
            <a:avLst/>
          </a:prstGeom>
          <a:noFill/>
        </p:spPr>
        <p:txBody>
          <a:bodyPr wrap="square" rtlCol="0">
            <a:spAutoFit/>
          </a:bodyPr>
          <a:lstStyle/>
          <a:p>
            <a:pPr marL="285750" indent="-285750">
              <a:buFont typeface="Arial" panose="020B0604020202020204" pitchFamily="34" charset="0"/>
              <a:buChar char="•"/>
            </a:pPr>
            <a:r>
              <a:rPr lang="en-US" dirty="0"/>
              <a:t>4 tables are given and we would be joining them based on the columns they share.   </a:t>
            </a:r>
          </a:p>
        </p:txBody>
      </p:sp>
    </p:spTree>
    <p:extLst>
      <p:ext uri="{BB962C8B-B14F-4D97-AF65-F5344CB8AC3E}">
        <p14:creationId xmlns:p14="http://schemas.microsoft.com/office/powerpoint/2010/main" val="91294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Merging the Tables</a:t>
            </a:r>
          </a:p>
        </p:txBody>
      </p:sp>
      <p:sp>
        <p:nvSpPr>
          <p:cNvPr id="24" name="Rectangle 23">
            <a:extLst>
              <a:ext uri="{FF2B5EF4-FFF2-40B4-BE49-F238E27FC236}">
                <a16:creationId xmlns:a16="http://schemas.microsoft.com/office/drawing/2014/main" id="{1CB7E1BB-6B9D-4F39-AA03-1FCB75A69BC5}"/>
              </a:ext>
            </a:extLst>
          </p:cNvPr>
          <p:cNvSpPr/>
          <p:nvPr/>
        </p:nvSpPr>
        <p:spPr>
          <a:xfrm>
            <a:off x="3573700" y="1842052"/>
            <a:ext cx="792088" cy="792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5" name="TextBox 24">
            <a:extLst>
              <a:ext uri="{FF2B5EF4-FFF2-40B4-BE49-F238E27FC236}">
                <a16:creationId xmlns:a16="http://schemas.microsoft.com/office/drawing/2014/main" id="{2BDAE1FC-80F9-4634-91FD-7C3DA67CE3BD}"/>
              </a:ext>
            </a:extLst>
          </p:cNvPr>
          <p:cNvSpPr txBox="1"/>
          <p:nvPr/>
        </p:nvSpPr>
        <p:spPr>
          <a:xfrm>
            <a:off x="876454" y="1914932"/>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01</a:t>
            </a:r>
            <a:endParaRPr lang="ko-KR" altLang="en-US" sz="3600" b="1" dirty="0">
              <a:solidFill>
                <a:schemeClr val="tx1">
                  <a:lumMod val="65000"/>
                  <a:lumOff val="35000"/>
                </a:schemeClr>
              </a:solidFill>
            </a:endParaRPr>
          </a:p>
        </p:txBody>
      </p:sp>
      <p:sp>
        <p:nvSpPr>
          <p:cNvPr id="26" name="TextBox 25">
            <a:extLst>
              <a:ext uri="{FF2B5EF4-FFF2-40B4-BE49-F238E27FC236}">
                <a16:creationId xmlns:a16="http://schemas.microsoft.com/office/drawing/2014/main" id="{4C941FF0-FBCB-46EC-80CA-283E2B53C5F4}"/>
              </a:ext>
            </a:extLst>
          </p:cNvPr>
          <p:cNvSpPr txBox="1"/>
          <p:nvPr/>
        </p:nvSpPr>
        <p:spPr>
          <a:xfrm>
            <a:off x="1912725" y="2084209"/>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Renaming</a:t>
            </a:r>
            <a:endParaRPr lang="ko-KR" altLang="en-US" sz="1600" b="1" dirty="0">
              <a:solidFill>
                <a:schemeClr val="tx1">
                  <a:lumMod val="75000"/>
                  <a:lumOff val="25000"/>
                </a:schemeClr>
              </a:solidFill>
            </a:endParaRPr>
          </a:p>
        </p:txBody>
      </p:sp>
      <p:sp>
        <p:nvSpPr>
          <p:cNvPr id="27" name="Chevron 13">
            <a:extLst>
              <a:ext uri="{FF2B5EF4-FFF2-40B4-BE49-F238E27FC236}">
                <a16:creationId xmlns:a16="http://schemas.microsoft.com/office/drawing/2014/main" id="{24DF6DA0-69FF-4F26-BDB4-577EE2B5525C}"/>
              </a:ext>
            </a:extLst>
          </p:cNvPr>
          <p:cNvSpPr/>
          <p:nvPr/>
        </p:nvSpPr>
        <p:spPr>
          <a:xfrm>
            <a:off x="4785868" y="1981518"/>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28" name="Group 27">
            <a:extLst>
              <a:ext uri="{FF2B5EF4-FFF2-40B4-BE49-F238E27FC236}">
                <a16:creationId xmlns:a16="http://schemas.microsoft.com/office/drawing/2014/main" id="{3EC836CB-8B65-4B93-AEF6-7CC0E17E2751}"/>
              </a:ext>
            </a:extLst>
          </p:cNvPr>
          <p:cNvGrpSpPr/>
          <p:nvPr/>
        </p:nvGrpSpPr>
        <p:grpSpPr>
          <a:xfrm>
            <a:off x="5615198" y="2014747"/>
            <a:ext cx="5717526" cy="461665"/>
            <a:chOff x="3779912" y="1828420"/>
            <a:chExt cx="4896545" cy="461665"/>
          </a:xfrm>
        </p:grpSpPr>
        <p:sp>
          <p:nvSpPr>
            <p:cNvPr id="29" name="TextBox 28">
              <a:extLst>
                <a:ext uri="{FF2B5EF4-FFF2-40B4-BE49-F238E27FC236}">
                  <a16:creationId xmlns:a16="http://schemas.microsoft.com/office/drawing/2014/main" id="{51502E22-B6DD-4B1D-8012-C334FA35D85F}"/>
                </a:ext>
              </a:extLst>
            </p:cNvPr>
            <p:cNvSpPr txBox="1"/>
            <p:nvPr/>
          </p:nvSpPr>
          <p:spPr>
            <a:xfrm>
              <a:off x="3779913" y="1924294"/>
              <a:ext cx="4896544"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mj-lt"/>
              </a:endParaRPr>
            </a:p>
          </p:txBody>
        </p:sp>
        <p:sp>
          <p:nvSpPr>
            <p:cNvPr id="30" name="TextBox 29">
              <a:extLst>
                <a:ext uri="{FF2B5EF4-FFF2-40B4-BE49-F238E27FC236}">
                  <a16:creationId xmlns:a16="http://schemas.microsoft.com/office/drawing/2014/main" id="{9A37E89C-BB51-4682-8AB4-4D56E85A0B04}"/>
                </a:ext>
              </a:extLst>
            </p:cNvPr>
            <p:cNvSpPr txBox="1"/>
            <p:nvPr/>
          </p:nvSpPr>
          <p:spPr>
            <a:xfrm>
              <a:off x="3779912" y="1828420"/>
              <a:ext cx="4896544" cy="461665"/>
            </a:xfrm>
            <a:prstGeom prst="rect">
              <a:avLst/>
            </a:prstGeom>
            <a:noFill/>
          </p:spPr>
          <p:txBody>
            <a:bodyPr wrap="square" rtlCol="0">
              <a:spAutoFit/>
            </a:bodyPr>
            <a:lstStyle/>
            <a:p>
              <a:r>
                <a:rPr lang="en-US" altLang="ko-KR" sz="1200" b="1" dirty="0">
                  <a:solidFill>
                    <a:schemeClr val="tx1">
                      <a:lumMod val="75000"/>
                      <a:lumOff val="25000"/>
                    </a:schemeClr>
                  </a:solidFill>
                  <a:latin typeface="+mj-lt"/>
                </a:rPr>
                <a:t>Column Names and values across the table have been renamed to ensure consistency in the dataset.</a:t>
              </a:r>
              <a:endParaRPr lang="ko-KR" altLang="en-US" sz="1200" b="1" dirty="0">
                <a:solidFill>
                  <a:schemeClr val="tx1">
                    <a:lumMod val="75000"/>
                    <a:lumOff val="25000"/>
                  </a:schemeClr>
                </a:solidFill>
                <a:latin typeface="+mj-lt"/>
              </a:endParaRPr>
            </a:p>
          </p:txBody>
        </p:sp>
      </p:grpSp>
      <p:sp>
        <p:nvSpPr>
          <p:cNvPr id="31" name="Rectangle 30">
            <a:extLst>
              <a:ext uri="{FF2B5EF4-FFF2-40B4-BE49-F238E27FC236}">
                <a16:creationId xmlns:a16="http://schemas.microsoft.com/office/drawing/2014/main" id="{BB3B52D4-82FB-467F-B9B4-4EF3DBE7BB5E}"/>
              </a:ext>
            </a:extLst>
          </p:cNvPr>
          <p:cNvSpPr/>
          <p:nvPr/>
        </p:nvSpPr>
        <p:spPr>
          <a:xfrm>
            <a:off x="3573700" y="2961305"/>
            <a:ext cx="792088" cy="792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TextBox 31">
            <a:extLst>
              <a:ext uri="{FF2B5EF4-FFF2-40B4-BE49-F238E27FC236}">
                <a16:creationId xmlns:a16="http://schemas.microsoft.com/office/drawing/2014/main" id="{0821013C-29F7-43A9-A8CE-B18B983667EA}"/>
              </a:ext>
            </a:extLst>
          </p:cNvPr>
          <p:cNvSpPr txBox="1"/>
          <p:nvPr/>
        </p:nvSpPr>
        <p:spPr>
          <a:xfrm>
            <a:off x="876454" y="3034184"/>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02</a:t>
            </a:r>
            <a:endParaRPr lang="ko-KR" altLang="en-US" sz="3600" b="1" dirty="0">
              <a:solidFill>
                <a:schemeClr val="tx1">
                  <a:lumMod val="65000"/>
                  <a:lumOff val="35000"/>
                </a:schemeClr>
              </a:solidFill>
            </a:endParaRPr>
          </a:p>
        </p:txBody>
      </p:sp>
      <p:sp>
        <p:nvSpPr>
          <p:cNvPr id="33" name="TextBox 32">
            <a:extLst>
              <a:ext uri="{FF2B5EF4-FFF2-40B4-BE49-F238E27FC236}">
                <a16:creationId xmlns:a16="http://schemas.microsoft.com/office/drawing/2014/main" id="{11CDAD11-A261-4494-8BE0-B265CF1AD1EE}"/>
              </a:ext>
            </a:extLst>
          </p:cNvPr>
          <p:cNvSpPr txBox="1"/>
          <p:nvPr/>
        </p:nvSpPr>
        <p:spPr>
          <a:xfrm>
            <a:off x="1912725" y="3218849"/>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First Merge</a:t>
            </a:r>
            <a:endParaRPr lang="ko-KR" altLang="en-US" sz="1600" b="1" dirty="0">
              <a:solidFill>
                <a:schemeClr val="tx1">
                  <a:lumMod val="75000"/>
                  <a:lumOff val="25000"/>
                </a:schemeClr>
              </a:solidFill>
            </a:endParaRPr>
          </a:p>
        </p:txBody>
      </p:sp>
      <p:sp>
        <p:nvSpPr>
          <p:cNvPr id="34" name="Chevron 21">
            <a:extLst>
              <a:ext uri="{FF2B5EF4-FFF2-40B4-BE49-F238E27FC236}">
                <a16:creationId xmlns:a16="http://schemas.microsoft.com/office/drawing/2014/main" id="{C2DD8B65-E420-4451-839D-EC12672B0FAB}"/>
              </a:ext>
            </a:extLst>
          </p:cNvPr>
          <p:cNvSpPr/>
          <p:nvPr/>
        </p:nvSpPr>
        <p:spPr>
          <a:xfrm>
            <a:off x="4785868" y="3077497"/>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35" name="Group 34">
            <a:extLst>
              <a:ext uri="{FF2B5EF4-FFF2-40B4-BE49-F238E27FC236}">
                <a16:creationId xmlns:a16="http://schemas.microsoft.com/office/drawing/2014/main" id="{F12933A5-1A58-4E8E-9DFA-3AE424EB244F}"/>
              </a:ext>
            </a:extLst>
          </p:cNvPr>
          <p:cNvGrpSpPr/>
          <p:nvPr/>
        </p:nvGrpSpPr>
        <p:grpSpPr>
          <a:xfrm>
            <a:off x="5615198" y="3166215"/>
            <a:ext cx="5717526" cy="331488"/>
            <a:chOff x="3779912" y="1869805"/>
            <a:chExt cx="4896545" cy="331488"/>
          </a:xfrm>
        </p:grpSpPr>
        <p:sp>
          <p:nvSpPr>
            <p:cNvPr id="36" name="TextBox 35">
              <a:extLst>
                <a:ext uri="{FF2B5EF4-FFF2-40B4-BE49-F238E27FC236}">
                  <a16:creationId xmlns:a16="http://schemas.microsoft.com/office/drawing/2014/main" id="{CE55C567-3C2D-4EDD-97C1-262E0FB62C0D}"/>
                </a:ext>
              </a:extLst>
            </p:cNvPr>
            <p:cNvSpPr txBox="1"/>
            <p:nvPr/>
          </p:nvSpPr>
          <p:spPr>
            <a:xfrm>
              <a:off x="3779913" y="1924294"/>
              <a:ext cx="4896544"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mj-lt"/>
              </a:endParaRPr>
            </a:p>
          </p:txBody>
        </p:sp>
        <p:sp>
          <p:nvSpPr>
            <p:cNvPr id="37" name="TextBox 36">
              <a:extLst>
                <a:ext uri="{FF2B5EF4-FFF2-40B4-BE49-F238E27FC236}">
                  <a16:creationId xmlns:a16="http://schemas.microsoft.com/office/drawing/2014/main" id="{78483272-11ED-4EAA-86B7-FC30856EC2C9}"/>
                </a:ext>
              </a:extLst>
            </p:cNvPr>
            <p:cNvSpPr txBox="1"/>
            <p:nvPr/>
          </p:nvSpPr>
          <p:spPr>
            <a:xfrm>
              <a:off x="3779912" y="1869805"/>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latin typeface="+mj-lt"/>
                </a:rPr>
                <a:t>Bill ids are matched to merge </a:t>
              </a:r>
              <a:r>
                <a:rPr lang="en-US" altLang="ko-KR" sz="1200" b="1" dirty="0" err="1">
                  <a:solidFill>
                    <a:schemeClr val="tx1">
                      <a:lumMod val="75000"/>
                      <a:lumOff val="25000"/>
                    </a:schemeClr>
                  </a:solidFill>
                  <a:latin typeface="+mj-lt"/>
                </a:rPr>
                <a:t>bill_id_table</a:t>
              </a:r>
              <a:r>
                <a:rPr lang="en-US" altLang="ko-KR" sz="1200" b="1" dirty="0">
                  <a:solidFill>
                    <a:schemeClr val="tx1">
                      <a:lumMod val="75000"/>
                      <a:lumOff val="25000"/>
                    </a:schemeClr>
                  </a:solidFill>
                  <a:latin typeface="+mj-lt"/>
                </a:rPr>
                <a:t> and </a:t>
              </a:r>
              <a:r>
                <a:rPr lang="en-US" altLang="ko-KR" sz="1200" b="1" dirty="0" err="1">
                  <a:solidFill>
                    <a:schemeClr val="tx1">
                      <a:lumMod val="75000"/>
                      <a:lumOff val="25000"/>
                    </a:schemeClr>
                  </a:solidFill>
                  <a:latin typeface="+mj-lt"/>
                </a:rPr>
                <a:t>bill_amount_df</a:t>
              </a:r>
              <a:r>
                <a:rPr lang="en-US" altLang="ko-KR" sz="1200" b="1" dirty="0">
                  <a:solidFill>
                    <a:schemeClr val="tx1">
                      <a:lumMod val="75000"/>
                      <a:lumOff val="25000"/>
                    </a:schemeClr>
                  </a:solidFill>
                  <a:latin typeface="+mj-lt"/>
                </a:rPr>
                <a:t>. </a:t>
              </a:r>
              <a:endParaRPr lang="ko-KR" altLang="en-US" sz="1200" b="1" dirty="0">
                <a:solidFill>
                  <a:schemeClr val="tx1">
                    <a:lumMod val="75000"/>
                    <a:lumOff val="25000"/>
                  </a:schemeClr>
                </a:solidFill>
                <a:latin typeface="+mj-lt"/>
              </a:endParaRPr>
            </a:p>
          </p:txBody>
        </p:sp>
      </p:grpSp>
      <p:sp>
        <p:nvSpPr>
          <p:cNvPr id="38" name="Rectangle 37">
            <a:extLst>
              <a:ext uri="{FF2B5EF4-FFF2-40B4-BE49-F238E27FC236}">
                <a16:creationId xmlns:a16="http://schemas.microsoft.com/office/drawing/2014/main" id="{1A7D365F-1141-4E12-B119-08BD4433F168}"/>
              </a:ext>
            </a:extLst>
          </p:cNvPr>
          <p:cNvSpPr/>
          <p:nvPr/>
        </p:nvSpPr>
        <p:spPr>
          <a:xfrm>
            <a:off x="3573700" y="4080558"/>
            <a:ext cx="792088" cy="7920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9" name="TextBox 38">
            <a:extLst>
              <a:ext uri="{FF2B5EF4-FFF2-40B4-BE49-F238E27FC236}">
                <a16:creationId xmlns:a16="http://schemas.microsoft.com/office/drawing/2014/main" id="{AB063395-7C20-4787-87FF-0D7FA8252DC2}"/>
              </a:ext>
            </a:extLst>
          </p:cNvPr>
          <p:cNvSpPr txBox="1"/>
          <p:nvPr/>
        </p:nvSpPr>
        <p:spPr>
          <a:xfrm>
            <a:off x="876454" y="4153437"/>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03</a:t>
            </a:r>
            <a:endParaRPr lang="ko-KR" altLang="en-US" sz="3600" b="1" dirty="0">
              <a:solidFill>
                <a:schemeClr val="tx1">
                  <a:lumMod val="65000"/>
                  <a:lumOff val="35000"/>
                </a:schemeClr>
              </a:solidFill>
            </a:endParaRPr>
          </a:p>
        </p:txBody>
      </p:sp>
      <p:sp>
        <p:nvSpPr>
          <p:cNvPr id="40" name="TextBox 39">
            <a:extLst>
              <a:ext uri="{FF2B5EF4-FFF2-40B4-BE49-F238E27FC236}">
                <a16:creationId xmlns:a16="http://schemas.microsoft.com/office/drawing/2014/main" id="{6E919721-2057-4D68-8D0C-AF0651686CC8}"/>
              </a:ext>
            </a:extLst>
          </p:cNvPr>
          <p:cNvSpPr txBox="1"/>
          <p:nvPr/>
        </p:nvSpPr>
        <p:spPr>
          <a:xfrm>
            <a:off x="1683407" y="4338103"/>
            <a:ext cx="1651922"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Second Merge</a:t>
            </a:r>
            <a:endParaRPr lang="ko-KR" altLang="en-US" sz="1600" b="1" dirty="0">
              <a:solidFill>
                <a:schemeClr val="tx1">
                  <a:lumMod val="75000"/>
                  <a:lumOff val="25000"/>
                </a:schemeClr>
              </a:solidFill>
            </a:endParaRPr>
          </a:p>
        </p:txBody>
      </p:sp>
      <p:sp>
        <p:nvSpPr>
          <p:cNvPr id="41" name="Chevron 29">
            <a:extLst>
              <a:ext uri="{FF2B5EF4-FFF2-40B4-BE49-F238E27FC236}">
                <a16:creationId xmlns:a16="http://schemas.microsoft.com/office/drawing/2014/main" id="{2B88BFF1-926B-4C3A-998B-8C65D1841783}"/>
              </a:ext>
            </a:extLst>
          </p:cNvPr>
          <p:cNvSpPr/>
          <p:nvPr/>
        </p:nvSpPr>
        <p:spPr>
          <a:xfrm>
            <a:off x="4785868" y="4196750"/>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42" name="Group 41">
            <a:extLst>
              <a:ext uri="{FF2B5EF4-FFF2-40B4-BE49-F238E27FC236}">
                <a16:creationId xmlns:a16="http://schemas.microsoft.com/office/drawing/2014/main" id="{28909BA7-03F0-4237-A023-B61E71B3B096}"/>
              </a:ext>
            </a:extLst>
          </p:cNvPr>
          <p:cNvGrpSpPr/>
          <p:nvPr/>
        </p:nvGrpSpPr>
        <p:grpSpPr>
          <a:xfrm>
            <a:off x="5615198" y="4133243"/>
            <a:ext cx="5717526" cy="483713"/>
            <a:chOff x="3779912" y="1717580"/>
            <a:chExt cx="4896545" cy="483713"/>
          </a:xfrm>
        </p:grpSpPr>
        <p:sp>
          <p:nvSpPr>
            <p:cNvPr id="43" name="TextBox 42">
              <a:extLst>
                <a:ext uri="{FF2B5EF4-FFF2-40B4-BE49-F238E27FC236}">
                  <a16:creationId xmlns:a16="http://schemas.microsoft.com/office/drawing/2014/main" id="{C46C857F-D430-4925-BAF0-3EB70E2146F7}"/>
                </a:ext>
              </a:extLst>
            </p:cNvPr>
            <p:cNvSpPr txBox="1"/>
            <p:nvPr/>
          </p:nvSpPr>
          <p:spPr>
            <a:xfrm>
              <a:off x="3779913" y="1924294"/>
              <a:ext cx="4896544"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mj-lt"/>
              </a:endParaRPr>
            </a:p>
          </p:txBody>
        </p:sp>
        <p:sp>
          <p:nvSpPr>
            <p:cNvPr id="44" name="TextBox 43">
              <a:extLst>
                <a:ext uri="{FF2B5EF4-FFF2-40B4-BE49-F238E27FC236}">
                  <a16:creationId xmlns:a16="http://schemas.microsoft.com/office/drawing/2014/main" id="{CFB2BCD5-B592-47B6-894D-B289B5EE4F80}"/>
                </a:ext>
              </a:extLst>
            </p:cNvPr>
            <p:cNvSpPr txBox="1"/>
            <p:nvPr/>
          </p:nvSpPr>
          <p:spPr>
            <a:xfrm>
              <a:off x="3779912" y="1717580"/>
              <a:ext cx="4896544" cy="461665"/>
            </a:xfrm>
            <a:prstGeom prst="rect">
              <a:avLst/>
            </a:prstGeom>
            <a:noFill/>
          </p:spPr>
          <p:txBody>
            <a:bodyPr wrap="square" rtlCol="0">
              <a:spAutoFit/>
            </a:bodyPr>
            <a:lstStyle/>
            <a:p>
              <a:r>
                <a:rPr lang="en-US" altLang="ko-KR" sz="1200" b="1" dirty="0">
                  <a:solidFill>
                    <a:schemeClr val="tx1">
                      <a:lumMod val="75000"/>
                      <a:lumOff val="25000"/>
                    </a:schemeClr>
                  </a:solidFill>
                  <a:latin typeface="+mj-lt"/>
                </a:rPr>
                <a:t>There are more patients than bill ids hence the difference in entries in both files. The demographics file is matched on patient id and merged. </a:t>
              </a:r>
              <a:endParaRPr lang="ko-KR" altLang="en-US" sz="1200" b="1" dirty="0">
                <a:solidFill>
                  <a:schemeClr val="tx1">
                    <a:lumMod val="75000"/>
                    <a:lumOff val="25000"/>
                  </a:schemeClr>
                </a:solidFill>
                <a:latin typeface="+mj-lt"/>
              </a:endParaRPr>
            </a:p>
          </p:txBody>
        </p:sp>
      </p:grpSp>
      <p:sp>
        <p:nvSpPr>
          <p:cNvPr id="45" name="Rectangle 44">
            <a:extLst>
              <a:ext uri="{FF2B5EF4-FFF2-40B4-BE49-F238E27FC236}">
                <a16:creationId xmlns:a16="http://schemas.microsoft.com/office/drawing/2014/main" id="{3D632D79-3C41-4BBF-A93E-4CA7D4C7CAC4}"/>
              </a:ext>
            </a:extLst>
          </p:cNvPr>
          <p:cNvSpPr/>
          <p:nvPr/>
        </p:nvSpPr>
        <p:spPr>
          <a:xfrm>
            <a:off x="3573700" y="5199810"/>
            <a:ext cx="792088" cy="792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TextBox 45">
            <a:extLst>
              <a:ext uri="{FF2B5EF4-FFF2-40B4-BE49-F238E27FC236}">
                <a16:creationId xmlns:a16="http://schemas.microsoft.com/office/drawing/2014/main" id="{13568FF7-C7AA-459F-AE62-A4D1991A8B02}"/>
              </a:ext>
            </a:extLst>
          </p:cNvPr>
          <p:cNvSpPr txBox="1"/>
          <p:nvPr/>
        </p:nvSpPr>
        <p:spPr>
          <a:xfrm>
            <a:off x="876454" y="5272690"/>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04</a:t>
            </a:r>
            <a:endParaRPr lang="ko-KR" altLang="en-US" sz="3600" b="1" dirty="0">
              <a:solidFill>
                <a:schemeClr val="tx1">
                  <a:lumMod val="65000"/>
                  <a:lumOff val="35000"/>
                </a:schemeClr>
              </a:solidFill>
            </a:endParaRPr>
          </a:p>
        </p:txBody>
      </p:sp>
      <p:sp>
        <p:nvSpPr>
          <p:cNvPr id="47" name="TextBox 46">
            <a:extLst>
              <a:ext uri="{FF2B5EF4-FFF2-40B4-BE49-F238E27FC236}">
                <a16:creationId xmlns:a16="http://schemas.microsoft.com/office/drawing/2014/main" id="{5C8375DA-ADFE-48E5-B84B-24B6C8FDE58F}"/>
              </a:ext>
            </a:extLst>
          </p:cNvPr>
          <p:cNvSpPr txBox="1"/>
          <p:nvPr/>
        </p:nvSpPr>
        <p:spPr>
          <a:xfrm>
            <a:off x="1912724" y="5441967"/>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Final Merge</a:t>
            </a:r>
            <a:endParaRPr lang="ko-KR" altLang="en-US" sz="1600" b="1" dirty="0">
              <a:solidFill>
                <a:schemeClr val="tx1">
                  <a:lumMod val="75000"/>
                  <a:lumOff val="25000"/>
                </a:schemeClr>
              </a:solidFill>
            </a:endParaRPr>
          </a:p>
        </p:txBody>
      </p:sp>
      <p:sp>
        <p:nvSpPr>
          <p:cNvPr id="48" name="Chevron 37">
            <a:extLst>
              <a:ext uri="{FF2B5EF4-FFF2-40B4-BE49-F238E27FC236}">
                <a16:creationId xmlns:a16="http://schemas.microsoft.com/office/drawing/2014/main" id="{1F78A85C-4B55-4B44-92CB-2E256646F9C7}"/>
              </a:ext>
            </a:extLst>
          </p:cNvPr>
          <p:cNvSpPr/>
          <p:nvPr/>
        </p:nvSpPr>
        <p:spPr>
          <a:xfrm>
            <a:off x="4785868" y="5339276"/>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nvGrpSpPr>
          <p:cNvPr id="49" name="Group 48">
            <a:extLst>
              <a:ext uri="{FF2B5EF4-FFF2-40B4-BE49-F238E27FC236}">
                <a16:creationId xmlns:a16="http://schemas.microsoft.com/office/drawing/2014/main" id="{1764D5B1-1FB2-4301-BBF3-72459C57D38A}"/>
              </a:ext>
            </a:extLst>
          </p:cNvPr>
          <p:cNvGrpSpPr/>
          <p:nvPr/>
        </p:nvGrpSpPr>
        <p:grpSpPr>
          <a:xfrm>
            <a:off x="5615198" y="5261665"/>
            <a:ext cx="5717526" cy="1200329"/>
            <a:chOff x="3779912" y="1717580"/>
            <a:chExt cx="4896545" cy="1200329"/>
          </a:xfrm>
        </p:grpSpPr>
        <p:sp>
          <p:nvSpPr>
            <p:cNvPr id="50" name="TextBox 49">
              <a:extLst>
                <a:ext uri="{FF2B5EF4-FFF2-40B4-BE49-F238E27FC236}">
                  <a16:creationId xmlns:a16="http://schemas.microsoft.com/office/drawing/2014/main" id="{52E668FF-FC74-4740-B466-29E674F94321}"/>
                </a:ext>
              </a:extLst>
            </p:cNvPr>
            <p:cNvSpPr txBox="1"/>
            <p:nvPr/>
          </p:nvSpPr>
          <p:spPr>
            <a:xfrm>
              <a:off x="3779913" y="1924294"/>
              <a:ext cx="4896544"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mj-lt"/>
              </a:endParaRPr>
            </a:p>
          </p:txBody>
        </p:sp>
        <p:sp>
          <p:nvSpPr>
            <p:cNvPr id="51" name="TextBox 50">
              <a:extLst>
                <a:ext uri="{FF2B5EF4-FFF2-40B4-BE49-F238E27FC236}">
                  <a16:creationId xmlns:a16="http://schemas.microsoft.com/office/drawing/2014/main" id="{774FEF72-3DC9-4F24-ADF3-5FC6B2D2D686}"/>
                </a:ext>
              </a:extLst>
            </p:cNvPr>
            <p:cNvSpPr txBox="1"/>
            <p:nvPr/>
          </p:nvSpPr>
          <p:spPr>
            <a:xfrm>
              <a:off x="3779912" y="1717580"/>
              <a:ext cx="4896544" cy="1200329"/>
            </a:xfrm>
            <a:prstGeom prst="rect">
              <a:avLst/>
            </a:prstGeom>
            <a:noFill/>
          </p:spPr>
          <p:txBody>
            <a:bodyPr wrap="square" rtlCol="0">
              <a:spAutoFit/>
            </a:bodyPr>
            <a:lstStyle/>
            <a:p>
              <a:r>
                <a:rPr lang="en-US" altLang="ko-KR" sz="1200" b="1" dirty="0">
                  <a:solidFill>
                    <a:schemeClr val="tx1">
                      <a:lumMod val="75000"/>
                      <a:lumOff val="25000"/>
                    </a:schemeClr>
                  </a:solidFill>
                  <a:latin typeface="+mj-lt"/>
                </a:rPr>
                <a:t>In the final merge, we match patient id and admission date by creating a new column combining both values. We realized one patient may have more than one admission hence there are more admissions dates than patient id. We group the patient bills in a single visit and put them into one entry. One admission entry would represent a new patient as details like age at admission would differ.</a:t>
              </a:r>
              <a:endParaRPr lang="ko-KR" altLang="en-US" sz="1200" b="1" dirty="0">
                <a:solidFill>
                  <a:schemeClr val="tx1">
                    <a:lumMod val="75000"/>
                    <a:lumOff val="25000"/>
                  </a:schemeClr>
                </a:solidFill>
                <a:latin typeface="+mj-lt"/>
              </a:endParaRPr>
            </a:p>
          </p:txBody>
        </p:sp>
      </p:grpSp>
      <p:sp>
        <p:nvSpPr>
          <p:cNvPr id="52" name="Rectangle 16">
            <a:extLst>
              <a:ext uri="{FF2B5EF4-FFF2-40B4-BE49-F238E27FC236}">
                <a16:creationId xmlns:a16="http://schemas.microsoft.com/office/drawing/2014/main" id="{883A2021-1701-4D61-87F4-CCC20F08AAF7}"/>
              </a:ext>
            </a:extLst>
          </p:cNvPr>
          <p:cNvSpPr/>
          <p:nvPr/>
        </p:nvSpPr>
        <p:spPr>
          <a:xfrm rot="2700000">
            <a:off x="3836784" y="424397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3" name="Rounded Rectangle 5">
            <a:extLst>
              <a:ext uri="{FF2B5EF4-FFF2-40B4-BE49-F238E27FC236}">
                <a16:creationId xmlns:a16="http://schemas.microsoft.com/office/drawing/2014/main" id="{75CB17F8-3D20-4521-81F4-6B57A93D69BF}"/>
              </a:ext>
            </a:extLst>
          </p:cNvPr>
          <p:cNvSpPr/>
          <p:nvPr/>
        </p:nvSpPr>
        <p:spPr>
          <a:xfrm flipH="1">
            <a:off x="3773903" y="3208632"/>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4" name="Rounded Rectangle 27">
            <a:extLst>
              <a:ext uri="{FF2B5EF4-FFF2-40B4-BE49-F238E27FC236}">
                <a16:creationId xmlns:a16="http://schemas.microsoft.com/office/drawing/2014/main" id="{EF8E1A75-73B5-452C-87D2-6BDA567709E0}"/>
              </a:ext>
            </a:extLst>
          </p:cNvPr>
          <p:cNvSpPr/>
          <p:nvPr/>
        </p:nvSpPr>
        <p:spPr>
          <a:xfrm>
            <a:off x="3796546" y="2089076"/>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5" name="Round Same Side Corner Rectangle 36">
            <a:extLst>
              <a:ext uri="{FF2B5EF4-FFF2-40B4-BE49-F238E27FC236}">
                <a16:creationId xmlns:a16="http://schemas.microsoft.com/office/drawing/2014/main" id="{EAD964FD-E5F1-4962-BFE1-5D26CD65FCE1}"/>
              </a:ext>
            </a:extLst>
          </p:cNvPr>
          <p:cNvSpPr>
            <a:spLocks noChangeAspect="1"/>
          </p:cNvSpPr>
          <p:nvPr/>
        </p:nvSpPr>
        <p:spPr>
          <a:xfrm>
            <a:off x="3771744" y="5433656"/>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724476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6">
            <a:extLst>
              <a:ext uri="{FF2B5EF4-FFF2-40B4-BE49-F238E27FC236}">
                <a16:creationId xmlns:a16="http://schemas.microsoft.com/office/drawing/2014/main" id="{3CD097B2-071A-40F4-B58E-52C7EBA6AEA5}"/>
              </a:ext>
            </a:extLst>
          </p:cNvPr>
          <p:cNvSpPr/>
          <p:nvPr/>
        </p:nvSpPr>
        <p:spPr>
          <a:xfrm rot="18900000">
            <a:off x="1869657" y="3380502"/>
            <a:ext cx="1286714" cy="1286708"/>
          </a:xfrm>
          <a:custGeom>
            <a:avLst/>
            <a:gdLst/>
            <a:ahLst/>
            <a:cxnLst/>
            <a:rect l="l" t="t" r="r" b="b"/>
            <a:pathLst>
              <a:path w="1544024" h="1544022">
                <a:moveTo>
                  <a:pt x="1508872" y="35152"/>
                </a:moveTo>
                <a:cubicBezTo>
                  <a:pt x="1530591" y="56870"/>
                  <a:pt x="1544024" y="86874"/>
                  <a:pt x="1544024" y="120016"/>
                </a:cubicBezTo>
                <a:lnTo>
                  <a:pt x="1544024" y="1404196"/>
                </a:lnTo>
                <a:cubicBezTo>
                  <a:pt x="1544024" y="1442467"/>
                  <a:pt x="1526111" y="1476554"/>
                  <a:pt x="1497037" y="1497040"/>
                </a:cubicBezTo>
                <a:cubicBezTo>
                  <a:pt x="1476551" y="1526111"/>
                  <a:pt x="1442465" y="1544022"/>
                  <a:pt x="1404196" y="1544022"/>
                </a:cubicBezTo>
                <a:lnTo>
                  <a:pt x="120016" y="1544022"/>
                </a:lnTo>
                <a:cubicBezTo>
                  <a:pt x="53733" y="1544022"/>
                  <a:pt x="0" y="1490289"/>
                  <a:pt x="0" y="1424006"/>
                </a:cubicBezTo>
                <a:lnTo>
                  <a:pt x="1" y="943958"/>
                </a:lnTo>
                <a:cubicBezTo>
                  <a:pt x="0" y="877675"/>
                  <a:pt x="53733" y="823942"/>
                  <a:pt x="120016" y="823942"/>
                </a:cubicBezTo>
                <a:lnTo>
                  <a:pt x="823944" y="823942"/>
                </a:lnTo>
                <a:lnTo>
                  <a:pt x="823944" y="120016"/>
                </a:lnTo>
                <a:cubicBezTo>
                  <a:pt x="823944" y="53733"/>
                  <a:pt x="877677" y="0"/>
                  <a:pt x="943960" y="0"/>
                </a:cubicBezTo>
                <a:lnTo>
                  <a:pt x="1424008" y="0"/>
                </a:lnTo>
                <a:cubicBezTo>
                  <a:pt x="1457150" y="0"/>
                  <a:pt x="1487154" y="13433"/>
                  <a:pt x="1508872" y="351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ounded Rectangle 6">
            <a:extLst>
              <a:ext uri="{FF2B5EF4-FFF2-40B4-BE49-F238E27FC236}">
                <a16:creationId xmlns:a16="http://schemas.microsoft.com/office/drawing/2014/main" id="{A4645F59-D4F8-4F1C-B23D-2099317366E9}"/>
              </a:ext>
            </a:extLst>
          </p:cNvPr>
          <p:cNvSpPr/>
          <p:nvPr/>
        </p:nvSpPr>
        <p:spPr>
          <a:xfrm rot="18900000">
            <a:off x="2909909" y="3373495"/>
            <a:ext cx="1286714" cy="1286708"/>
          </a:xfrm>
          <a:custGeom>
            <a:avLst/>
            <a:gdLst/>
            <a:ahLst/>
            <a:cxnLst/>
            <a:rect l="l" t="t" r="r" b="b"/>
            <a:pathLst>
              <a:path w="1544024" h="1544022">
                <a:moveTo>
                  <a:pt x="1508872" y="35152"/>
                </a:moveTo>
                <a:cubicBezTo>
                  <a:pt x="1530591" y="56870"/>
                  <a:pt x="1544024" y="86874"/>
                  <a:pt x="1544024" y="120016"/>
                </a:cubicBezTo>
                <a:lnTo>
                  <a:pt x="1544024" y="1404196"/>
                </a:lnTo>
                <a:cubicBezTo>
                  <a:pt x="1544024" y="1442467"/>
                  <a:pt x="1526111" y="1476554"/>
                  <a:pt x="1497037" y="1497040"/>
                </a:cubicBezTo>
                <a:cubicBezTo>
                  <a:pt x="1476551" y="1526111"/>
                  <a:pt x="1442465" y="1544022"/>
                  <a:pt x="1404196" y="1544022"/>
                </a:cubicBezTo>
                <a:lnTo>
                  <a:pt x="120016" y="1544022"/>
                </a:lnTo>
                <a:cubicBezTo>
                  <a:pt x="53733" y="1544022"/>
                  <a:pt x="0" y="1490289"/>
                  <a:pt x="0" y="1424006"/>
                </a:cubicBezTo>
                <a:lnTo>
                  <a:pt x="1" y="943958"/>
                </a:lnTo>
                <a:cubicBezTo>
                  <a:pt x="0" y="877675"/>
                  <a:pt x="53733" y="823942"/>
                  <a:pt x="120016" y="823942"/>
                </a:cubicBezTo>
                <a:lnTo>
                  <a:pt x="823944" y="823942"/>
                </a:lnTo>
                <a:lnTo>
                  <a:pt x="823944" y="120016"/>
                </a:lnTo>
                <a:cubicBezTo>
                  <a:pt x="823944" y="53733"/>
                  <a:pt x="877677" y="0"/>
                  <a:pt x="943960" y="0"/>
                </a:cubicBezTo>
                <a:lnTo>
                  <a:pt x="1424008" y="0"/>
                </a:lnTo>
                <a:cubicBezTo>
                  <a:pt x="1457150" y="0"/>
                  <a:pt x="1487154" y="13433"/>
                  <a:pt x="1508872" y="35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Rounded Rectangle 6">
            <a:extLst>
              <a:ext uri="{FF2B5EF4-FFF2-40B4-BE49-F238E27FC236}">
                <a16:creationId xmlns:a16="http://schemas.microsoft.com/office/drawing/2014/main" id="{A844DDD5-A431-4905-8AA8-89C86212DFDF}"/>
              </a:ext>
            </a:extLst>
          </p:cNvPr>
          <p:cNvSpPr/>
          <p:nvPr/>
        </p:nvSpPr>
        <p:spPr>
          <a:xfrm rot="18900000">
            <a:off x="3946462" y="3387506"/>
            <a:ext cx="1286714" cy="1286708"/>
          </a:xfrm>
          <a:custGeom>
            <a:avLst/>
            <a:gdLst/>
            <a:ahLst/>
            <a:cxnLst/>
            <a:rect l="l" t="t" r="r" b="b"/>
            <a:pathLst>
              <a:path w="1544024" h="1544022">
                <a:moveTo>
                  <a:pt x="1508872" y="35152"/>
                </a:moveTo>
                <a:cubicBezTo>
                  <a:pt x="1530591" y="56870"/>
                  <a:pt x="1544024" y="86874"/>
                  <a:pt x="1544024" y="120016"/>
                </a:cubicBezTo>
                <a:lnTo>
                  <a:pt x="1544024" y="1404196"/>
                </a:lnTo>
                <a:cubicBezTo>
                  <a:pt x="1544024" y="1442467"/>
                  <a:pt x="1526111" y="1476554"/>
                  <a:pt x="1497037" y="1497040"/>
                </a:cubicBezTo>
                <a:cubicBezTo>
                  <a:pt x="1476551" y="1526111"/>
                  <a:pt x="1442465" y="1544022"/>
                  <a:pt x="1404196" y="1544022"/>
                </a:cubicBezTo>
                <a:lnTo>
                  <a:pt x="120016" y="1544022"/>
                </a:lnTo>
                <a:cubicBezTo>
                  <a:pt x="53733" y="1544022"/>
                  <a:pt x="0" y="1490289"/>
                  <a:pt x="0" y="1424006"/>
                </a:cubicBezTo>
                <a:lnTo>
                  <a:pt x="1" y="943958"/>
                </a:lnTo>
                <a:cubicBezTo>
                  <a:pt x="0" y="877675"/>
                  <a:pt x="53733" y="823942"/>
                  <a:pt x="120016" y="823942"/>
                </a:cubicBezTo>
                <a:lnTo>
                  <a:pt x="823944" y="823942"/>
                </a:lnTo>
                <a:lnTo>
                  <a:pt x="823944" y="120016"/>
                </a:lnTo>
                <a:cubicBezTo>
                  <a:pt x="823944" y="53733"/>
                  <a:pt x="877677" y="0"/>
                  <a:pt x="943960" y="0"/>
                </a:cubicBezTo>
                <a:lnTo>
                  <a:pt x="1424008" y="0"/>
                </a:lnTo>
                <a:cubicBezTo>
                  <a:pt x="1457150" y="0"/>
                  <a:pt x="1487154" y="13433"/>
                  <a:pt x="1508872" y="3515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Rounded Rectangle 6">
            <a:extLst>
              <a:ext uri="{FF2B5EF4-FFF2-40B4-BE49-F238E27FC236}">
                <a16:creationId xmlns:a16="http://schemas.microsoft.com/office/drawing/2014/main" id="{BEBD763C-6C5A-4E58-9926-2C597A94309A}"/>
              </a:ext>
            </a:extLst>
          </p:cNvPr>
          <p:cNvSpPr/>
          <p:nvPr/>
        </p:nvSpPr>
        <p:spPr>
          <a:xfrm rot="18900000">
            <a:off x="4952407" y="3365201"/>
            <a:ext cx="1286714" cy="1286708"/>
          </a:xfrm>
          <a:custGeom>
            <a:avLst/>
            <a:gdLst/>
            <a:ahLst/>
            <a:cxnLst/>
            <a:rect l="l" t="t" r="r" b="b"/>
            <a:pathLst>
              <a:path w="1544024" h="1544022">
                <a:moveTo>
                  <a:pt x="1508872" y="35152"/>
                </a:moveTo>
                <a:cubicBezTo>
                  <a:pt x="1530591" y="56870"/>
                  <a:pt x="1544024" y="86874"/>
                  <a:pt x="1544024" y="120016"/>
                </a:cubicBezTo>
                <a:lnTo>
                  <a:pt x="1544024" y="1404196"/>
                </a:lnTo>
                <a:cubicBezTo>
                  <a:pt x="1544024" y="1442467"/>
                  <a:pt x="1526111" y="1476554"/>
                  <a:pt x="1497037" y="1497040"/>
                </a:cubicBezTo>
                <a:cubicBezTo>
                  <a:pt x="1476551" y="1526111"/>
                  <a:pt x="1442465" y="1544022"/>
                  <a:pt x="1404196" y="1544022"/>
                </a:cubicBezTo>
                <a:lnTo>
                  <a:pt x="120016" y="1544022"/>
                </a:lnTo>
                <a:cubicBezTo>
                  <a:pt x="53733" y="1544022"/>
                  <a:pt x="0" y="1490289"/>
                  <a:pt x="0" y="1424006"/>
                </a:cubicBezTo>
                <a:lnTo>
                  <a:pt x="1" y="943958"/>
                </a:lnTo>
                <a:cubicBezTo>
                  <a:pt x="0" y="877675"/>
                  <a:pt x="53733" y="823942"/>
                  <a:pt x="120016" y="823942"/>
                </a:cubicBezTo>
                <a:lnTo>
                  <a:pt x="823944" y="823942"/>
                </a:lnTo>
                <a:lnTo>
                  <a:pt x="823944" y="120016"/>
                </a:lnTo>
                <a:cubicBezTo>
                  <a:pt x="823944" y="53733"/>
                  <a:pt x="877677" y="0"/>
                  <a:pt x="943960" y="0"/>
                </a:cubicBezTo>
                <a:lnTo>
                  <a:pt x="1424008" y="0"/>
                </a:lnTo>
                <a:cubicBezTo>
                  <a:pt x="1457150" y="0"/>
                  <a:pt x="1487154" y="13433"/>
                  <a:pt x="1508872" y="3515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5" name="Group 14">
            <a:extLst>
              <a:ext uri="{FF2B5EF4-FFF2-40B4-BE49-F238E27FC236}">
                <a16:creationId xmlns:a16="http://schemas.microsoft.com/office/drawing/2014/main" id="{77DA0121-4092-4288-938A-89DB8CFC24F7}"/>
              </a:ext>
            </a:extLst>
          </p:cNvPr>
          <p:cNvGrpSpPr/>
          <p:nvPr/>
        </p:nvGrpSpPr>
        <p:grpSpPr>
          <a:xfrm>
            <a:off x="2462364" y="5233128"/>
            <a:ext cx="2074160" cy="788120"/>
            <a:chOff x="5218241" y="818614"/>
            <a:chExt cx="1795758" cy="788120"/>
          </a:xfrm>
        </p:grpSpPr>
        <p:sp>
          <p:nvSpPr>
            <p:cNvPr id="16" name="TextBox 15">
              <a:extLst>
                <a:ext uri="{FF2B5EF4-FFF2-40B4-BE49-F238E27FC236}">
                  <a16:creationId xmlns:a16="http://schemas.microsoft.com/office/drawing/2014/main" id="{922213DC-5CF9-48D8-ACDB-D1A1F0145BDF}"/>
                </a:ext>
              </a:extLst>
            </p:cNvPr>
            <p:cNvSpPr txBox="1"/>
            <p:nvPr/>
          </p:nvSpPr>
          <p:spPr>
            <a:xfrm>
              <a:off x="5263965" y="1052736"/>
              <a:ext cx="1750034" cy="553998"/>
            </a:xfrm>
            <a:prstGeom prst="rect">
              <a:avLst/>
            </a:prstGeom>
            <a:noFill/>
          </p:spPr>
          <p:txBody>
            <a:bodyPr wrap="square" lIns="0" tIns="0" rIns="0" bIns="0" rtlCol="0">
              <a:spAutoFit/>
            </a:bodyPr>
            <a:lstStyle/>
            <a:p>
              <a:pPr algn="ctr"/>
              <a:r>
                <a:rPr lang="en-US" altLang="ko-KR" sz="1200" dirty="0">
                  <a:solidFill>
                    <a:schemeClr val="tx1">
                      <a:lumMod val="75000"/>
                      <a:lumOff val="25000"/>
                    </a:schemeClr>
                  </a:solidFill>
                </a:rPr>
                <a:t>A longer stay would naturally mean more bills as they accumulate</a:t>
              </a:r>
            </a:p>
          </p:txBody>
        </p:sp>
        <p:sp>
          <p:nvSpPr>
            <p:cNvPr id="17" name="TextBox 16">
              <a:extLst>
                <a:ext uri="{FF2B5EF4-FFF2-40B4-BE49-F238E27FC236}">
                  <a16:creationId xmlns:a16="http://schemas.microsoft.com/office/drawing/2014/main" id="{2BC5E637-1F6B-4346-87CC-EB4022D7F9DE}"/>
                </a:ext>
              </a:extLst>
            </p:cNvPr>
            <p:cNvSpPr txBox="1"/>
            <p:nvPr/>
          </p:nvSpPr>
          <p:spPr>
            <a:xfrm>
              <a:off x="5218241" y="818614"/>
              <a:ext cx="1742087" cy="184666"/>
            </a:xfrm>
            <a:prstGeom prst="rect">
              <a:avLst/>
            </a:prstGeom>
            <a:noFill/>
          </p:spPr>
          <p:txBody>
            <a:bodyPr wrap="square" lIns="0" tIns="0" rIns="0" bIns="0" rtlCol="0">
              <a:spAutoFit/>
            </a:bodyPr>
            <a:lstStyle/>
            <a:p>
              <a:pPr algn="ctr"/>
              <a:r>
                <a:rPr lang="en-US" altLang="ko-KR" sz="1200" b="1" dirty="0">
                  <a:solidFill>
                    <a:schemeClr val="tx1">
                      <a:lumMod val="75000"/>
                      <a:lumOff val="25000"/>
                    </a:schemeClr>
                  </a:solidFill>
                </a:rPr>
                <a:t>Length of Stay</a:t>
              </a:r>
            </a:p>
          </p:txBody>
        </p:sp>
      </p:grpSp>
      <p:grpSp>
        <p:nvGrpSpPr>
          <p:cNvPr id="18" name="Group 17">
            <a:extLst>
              <a:ext uri="{FF2B5EF4-FFF2-40B4-BE49-F238E27FC236}">
                <a16:creationId xmlns:a16="http://schemas.microsoft.com/office/drawing/2014/main" id="{4696642C-F9E7-414D-85EA-F1011672313A}"/>
              </a:ext>
            </a:extLst>
          </p:cNvPr>
          <p:cNvGrpSpPr/>
          <p:nvPr/>
        </p:nvGrpSpPr>
        <p:grpSpPr>
          <a:xfrm>
            <a:off x="4274775" y="2214821"/>
            <a:ext cx="2021348" cy="788120"/>
            <a:chOff x="5210294" y="818614"/>
            <a:chExt cx="1750034" cy="788120"/>
          </a:xfrm>
        </p:grpSpPr>
        <p:sp>
          <p:nvSpPr>
            <p:cNvPr id="19" name="TextBox 18">
              <a:extLst>
                <a:ext uri="{FF2B5EF4-FFF2-40B4-BE49-F238E27FC236}">
                  <a16:creationId xmlns:a16="http://schemas.microsoft.com/office/drawing/2014/main" id="{0EA33475-1B46-493B-8321-C59C04B40995}"/>
                </a:ext>
              </a:extLst>
            </p:cNvPr>
            <p:cNvSpPr txBox="1"/>
            <p:nvPr/>
          </p:nvSpPr>
          <p:spPr>
            <a:xfrm>
              <a:off x="5210294" y="1052736"/>
              <a:ext cx="1750034" cy="553998"/>
            </a:xfrm>
            <a:prstGeom prst="rect">
              <a:avLst/>
            </a:prstGeom>
            <a:noFill/>
          </p:spPr>
          <p:txBody>
            <a:bodyPr wrap="square" lIns="0" tIns="0" rIns="0" bIns="0" rtlCol="0">
              <a:spAutoFit/>
            </a:bodyPr>
            <a:lstStyle/>
            <a:p>
              <a:pPr algn="ctr"/>
              <a:r>
                <a:rPr lang="en-US" altLang="ko-KR" sz="1200" dirty="0">
                  <a:solidFill>
                    <a:schemeClr val="tx1">
                      <a:lumMod val="75000"/>
                      <a:lumOff val="25000"/>
                    </a:schemeClr>
                  </a:solidFill>
                </a:rPr>
                <a:t>BMI take in account of height and weight and is a common health risk indicator.</a:t>
              </a:r>
            </a:p>
          </p:txBody>
        </p:sp>
        <p:sp>
          <p:nvSpPr>
            <p:cNvPr id="20" name="TextBox 19">
              <a:extLst>
                <a:ext uri="{FF2B5EF4-FFF2-40B4-BE49-F238E27FC236}">
                  <a16:creationId xmlns:a16="http://schemas.microsoft.com/office/drawing/2014/main" id="{872C9B57-52BC-4736-B8C5-7D0238A14F6D}"/>
                </a:ext>
              </a:extLst>
            </p:cNvPr>
            <p:cNvSpPr txBox="1"/>
            <p:nvPr/>
          </p:nvSpPr>
          <p:spPr>
            <a:xfrm>
              <a:off x="5218241" y="818614"/>
              <a:ext cx="1742087" cy="184666"/>
            </a:xfrm>
            <a:prstGeom prst="rect">
              <a:avLst/>
            </a:prstGeom>
            <a:noFill/>
          </p:spPr>
          <p:txBody>
            <a:bodyPr wrap="square" lIns="0" tIns="0" rIns="0" bIns="0" rtlCol="0">
              <a:spAutoFit/>
            </a:bodyPr>
            <a:lstStyle/>
            <a:p>
              <a:pPr algn="ctr"/>
              <a:r>
                <a:rPr lang="en-US" altLang="ko-KR" sz="1200" b="1" dirty="0">
                  <a:solidFill>
                    <a:schemeClr val="tx1">
                      <a:lumMod val="75000"/>
                      <a:lumOff val="25000"/>
                    </a:schemeClr>
                  </a:solidFill>
                </a:rPr>
                <a:t>BMI</a:t>
              </a:r>
            </a:p>
          </p:txBody>
        </p:sp>
      </p:grpSp>
      <p:grpSp>
        <p:nvGrpSpPr>
          <p:cNvPr id="21" name="Group 20">
            <a:extLst>
              <a:ext uri="{FF2B5EF4-FFF2-40B4-BE49-F238E27FC236}">
                <a16:creationId xmlns:a16="http://schemas.microsoft.com/office/drawing/2014/main" id="{8AF4BC8A-7C2D-4690-9EAA-095C3809CBA1}"/>
              </a:ext>
            </a:extLst>
          </p:cNvPr>
          <p:cNvGrpSpPr/>
          <p:nvPr/>
        </p:nvGrpSpPr>
        <p:grpSpPr>
          <a:xfrm>
            <a:off x="4708725" y="5204706"/>
            <a:ext cx="2021348" cy="788120"/>
            <a:chOff x="5210294" y="818614"/>
            <a:chExt cx="1750034" cy="788120"/>
          </a:xfrm>
        </p:grpSpPr>
        <p:sp>
          <p:nvSpPr>
            <p:cNvPr id="22" name="TextBox 21">
              <a:extLst>
                <a:ext uri="{FF2B5EF4-FFF2-40B4-BE49-F238E27FC236}">
                  <a16:creationId xmlns:a16="http://schemas.microsoft.com/office/drawing/2014/main" id="{D64F817B-414A-4D65-A570-92EBFE8A6E32}"/>
                </a:ext>
              </a:extLst>
            </p:cNvPr>
            <p:cNvSpPr txBox="1"/>
            <p:nvPr/>
          </p:nvSpPr>
          <p:spPr>
            <a:xfrm>
              <a:off x="5210294" y="1052736"/>
              <a:ext cx="1750034" cy="553998"/>
            </a:xfrm>
            <a:prstGeom prst="rect">
              <a:avLst/>
            </a:prstGeom>
            <a:noFill/>
          </p:spPr>
          <p:txBody>
            <a:bodyPr wrap="square" lIns="0" tIns="0" rIns="0" bIns="0" rtlCol="0">
              <a:spAutoFit/>
            </a:bodyPr>
            <a:lstStyle/>
            <a:p>
              <a:pPr algn="ctr"/>
              <a:r>
                <a:rPr lang="en-US" altLang="ko-KR" sz="1200" dirty="0">
                  <a:solidFill>
                    <a:schemeClr val="tx1">
                      <a:lumMod val="75000"/>
                      <a:lumOff val="25000"/>
                    </a:schemeClr>
                  </a:solidFill>
                </a:rPr>
                <a:t>Accounting for the length of stay, we divide the amount based on their stay.</a:t>
              </a:r>
            </a:p>
          </p:txBody>
        </p:sp>
        <p:sp>
          <p:nvSpPr>
            <p:cNvPr id="23" name="TextBox 22">
              <a:extLst>
                <a:ext uri="{FF2B5EF4-FFF2-40B4-BE49-F238E27FC236}">
                  <a16:creationId xmlns:a16="http://schemas.microsoft.com/office/drawing/2014/main" id="{0D0985B0-2D63-41FF-A523-0844BFCE2CA2}"/>
                </a:ext>
              </a:extLst>
            </p:cNvPr>
            <p:cNvSpPr txBox="1"/>
            <p:nvPr/>
          </p:nvSpPr>
          <p:spPr>
            <a:xfrm>
              <a:off x="5218241" y="818614"/>
              <a:ext cx="1742087" cy="184666"/>
            </a:xfrm>
            <a:prstGeom prst="rect">
              <a:avLst/>
            </a:prstGeom>
            <a:noFill/>
          </p:spPr>
          <p:txBody>
            <a:bodyPr wrap="square" lIns="0" tIns="0" rIns="0" bIns="0" rtlCol="0">
              <a:spAutoFit/>
            </a:bodyPr>
            <a:lstStyle/>
            <a:p>
              <a:pPr algn="ctr"/>
              <a:r>
                <a:rPr lang="en-US" altLang="ko-KR" sz="1200" b="1" dirty="0">
                  <a:solidFill>
                    <a:schemeClr val="tx1">
                      <a:lumMod val="75000"/>
                      <a:lumOff val="25000"/>
                    </a:schemeClr>
                  </a:solidFill>
                </a:rPr>
                <a:t>Average Amount</a:t>
              </a:r>
            </a:p>
          </p:txBody>
        </p:sp>
      </p:grpSp>
      <p:grpSp>
        <p:nvGrpSpPr>
          <p:cNvPr id="24" name="Group 23">
            <a:extLst>
              <a:ext uri="{FF2B5EF4-FFF2-40B4-BE49-F238E27FC236}">
                <a16:creationId xmlns:a16="http://schemas.microsoft.com/office/drawing/2014/main" id="{B7F50C31-9E76-4091-ADE4-FD213C41E570}"/>
              </a:ext>
            </a:extLst>
          </p:cNvPr>
          <p:cNvGrpSpPr/>
          <p:nvPr/>
        </p:nvGrpSpPr>
        <p:grpSpPr>
          <a:xfrm>
            <a:off x="814504" y="2238902"/>
            <a:ext cx="2573138" cy="972786"/>
            <a:chOff x="5210294" y="818614"/>
            <a:chExt cx="1750034" cy="972786"/>
          </a:xfrm>
        </p:grpSpPr>
        <p:sp>
          <p:nvSpPr>
            <p:cNvPr id="25" name="TextBox 24">
              <a:extLst>
                <a:ext uri="{FF2B5EF4-FFF2-40B4-BE49-F238E27FC236}">
                  <a16:creationId xmlns:a16="http://schemas.microsoft.com/office/drawing/2014/main" id="{7ECA6E23-0A18-44CC-997E-36642E0BD59C}"/>
                </a:ext>
              </a:extLst>
            </p:cNvPr>
            <p:cNvSpPr txBox="1"/>
            <p:nvPr/>
          </p:nvSpPr>
          <p:spPr>
            <a:xfrm>
              <a:off x="5210294" y="1052736"/>
              <a:ext cx="1750034" cy="738664"/>
            </a:xfrm>
            <a:prstGeom prst="rect">
              <a:avLst/>
            </a:prstGeom>
            <a:noFill/>
          </p:spPr>
          <p:txBody>
            <a:bodyPr wrap="square" lIns="0" tIns="0" rIns="0" bIns="0" rtlCol="0">
              <a:spAutoFit/>
            </a:bodyPr>
            <a:lstStyle/>
            <a:p>
              <a:pPr algn="ctr"/>
              <a:r>
                <a:rPr lang="en-US" altLang="ko-KR" sz="1200" dirty="0">
                  <a:solidFill>
                    <a:schemeClr val="tx1">
                      <a:lumMod val="75000"/>
                      <a:lumOff val="25000"/>
                    </a:schemeClr>
                  </a:solidFill>
                </a:rPr>
                <a:t>Age is a health risk factor and can possibly make a difference in healthcare needs and help.</a:t>
              </a:r>
            </a:p>
          </p:txBody>
        </p:sp>
        <p:sp>
          <p:nvSpPr>
            <p:cNvPr id="26" name="TextBox 25">
              <a:extLst>
                <a:ext uri="{FF2B5EF4-FFF2-40B4-BE49-F238E27FC236}">
                  <a16:creationId xmlns:a16="http://schemas.microsoft.com/office/drawing/2014/main" id="{4BC01392-16E6-4C7B-9EDD-DE8B5255CF4F}"/>
                </a:ext>
              </a:extLst>
            </p:cNvPr>
            <p:cNvSpPr txBox="1"/>
            <p:nvPr/>
          </p:nvSpPr>
          <p:spPr>
            <a:xfrm>
              <a:off x="5218241" y="818614"/>
              <a:ext cx="1742087" cy="184666"/>
            </a:xfrm>
            <a:prstGeom prst="rect">
              <a:avLst/>
            </a:prstGeom>
            <a:noFill/>
          </p:spPr>
          <p:txBody>
            <a:bodyPr wrap="square" lIns="0" tIns="0" rIns="0" bIns="0" rtlCol="0">
              <a:spAutoFit/>
            </a:bodyPr>
            <a:lstStyle/>
            <a:p>
              <a:pPr algn="ctr"/>
              <a:r>
                <a:rPr lang="en-US" altLang="ko-KR" sz="1200" b="1" dirty="0">
                  <a:solidFill>
                    <a:schemeClr val="tx1">
                      <a:lumMod val="75000"/>
                      <a:lumOff val="25000"/>
                    </a:schemeClr>
                  </a:solidFill>
                </a:rPr>
                <a:t>Age at admission</a:t>
              </a:r>
            </a:p>
          </p:txBody>
        </p:sp>
      </p:grpSp>
      <p:sp>
        <p:nvSpPr>
          <p:cNvPr id="29" name="TextBox 28">
            <a:extLst>
              <a:ext uri="{FF2B5EF4-FFF2-40B4-BE49-F238E27FC236}">
                <a16:creationId xmlns:a16="http://schemas.microsoft.com/office/drawing/2014/main" id="{4976C4E3-7BB4-4437-90F1-1B39639DB34F}"/>
              </a:ext>
            </a:extLst>
          </p:cNvPr>
          <p:cNvSpPr txBox="1"/>
          <p:nvPr/>
        </p:nvSpPr>
        <p:spPr>
          <a:xfrm>
            <a:off x="2602535" y="3885357"/>
            <a:ext cx="590851" cy="415498"/>
          </a:xfrm>
          <a:prstGeom prst="rect">
            <a:avLst/>
          </a:prstGeom>
          <a:noFill/>
        </p:spPr>
        <p:txBody>
          <a:bodyPr wrap="square" lIns="0" tIns="0" rIns="0" bIns="0" rtlCol="0">
            <a:spAutoFit/>
          </a:bodyPr>
          <a:lstStyle/>
          <a:p>
            <a:pPr algn="ctr"/>
            <a:r>
              <a:rPr lang="en-US" altLang="ko-KR" sz="2700" b="1" dirty="0">
                <a:solidFill>
                  <a:schemeClr val="bg1"/>
                </a:solidFill>
              </a:rPr>
              <a:t>04</a:t>
            </a:r>
          </a:p>
        </p:txBody>
      </p:sp>
      <p:sp>
        <p:nvSpPr>
          <p:cNvPr id="30" name="TextBox 29">
            <a:extLst>
              <a:ext uri="{FF2B5EF4-FFF2-40B4-BE49-F238E27FC236}">
                <a16:creationId xmlns:a16="http://schemas.microsoft.com/office/drawing/2014/main" id="{02DAB6AA-4ED0-40CB-B50C-C762120A272E}"/>
              </a:ext>
            </a:extLst>
          </p:cNvPr>
          <p:cNvSpPr txBox="1"/>
          <p:nvPr/>
        </p:nvSpPr>
        <p:spPr>
          <a:xfrm>
            <a:off x="3649448" y="3878350"/>
            <a:ext cx="590851" cy="415498"/>
          </a:xfrm>
          <a:prstGeom prst="rect">
            <a:avLst/>
          </a:prstGeom>
          <a:noFill/>
        </p:spPr>
        <p:txBody>
          <a:bodyPr wrap="square" lIns="0" tIns="0" rIns="0" bIns="0" rtlCol="0">
            <a:spAutoFit/>
          </a:bodyPr>
          <a:lstStyle/>
          <a:p>
            <a:pPr algn="ctr"/>
            <a:r>
              <a:rPr lang="en-US" altLang="ko-KR" sz="2700" b="1" dirty="0">
                <a:solidFill>
                  <a:schemeClr val="bg1"/>
                </a:solidFill>
              </a:rPr>
              <a:t>03</a:t>
            </a:r>
          </a:p>
        </p:txBody>
      </p:sp>
      <p:sp>
        <p:nvSpPr>
          <p:cNvPr id="31" name="TextBox 30">
            <a:extLst>
              <a:ext uri="{FF2B5EF4-FFF2-40B4-BE49-F238E27FC236}">
                <a16:creationId xmlns:a16="http://schemas.microsoft.com/office/drawing/2014/main" id="{D2059292-4AB8-4A12-B22F-634F000D31B2}"/>
              </a:ext>
            </a:extLst>
          </p:cNvPr>
          <p:cNvSpPr txBox="1"/>
          <p:nvPr/>
        </p:nvSpPr>
        <p:spPr>
          <a:xfrm>
            <a:off x="4692662" y="3892361"/>
            <a:ext cx="590851" cy="415498"/>
          </a:xfrm>
          <a:prstGeom prst="rect">
            <a:avLst/>
          </a:prstGeom>
          <a:noFill/>
        </p:spPr>
        <p:txBody>
          <a:bodyPr wrap="square" lIns="0" tIns="0" rIns="0" bIns="0" rtlCol="0">
            <a:spAutoFit/>
          </a:bodyPr>
          <a:lstStyle/>
          <a:p>
            <a:pPr algn="ctr"/>
            <a:r>
              <a:rPr lang="en-US" altLang="ko-KR" sz="2700" b="1" dirty="0">
                <a:solidFill>
                  <a:schemeClr val="bg1"/>
                </a:solidFill>
              </a:rPr>
              <a:t>02</a:t>
            </a:r>
          </a:p>
        </p:txBody>
      </p:sp>
      <p:sp>
        <p:nvSpPr>
          <p:cNvPr id="32" name="TextBox 31">
            <a:extLst>
              <a:ext uri="{FF2B5EF4-FFF2-40B4-BE49-F238E27FC236}">
                <a16:creationId xmlns:a16="http://schemas.microsoft.com/office/drawing/2014/main" id="{3BC7B5B6-43DB-4103-B403-58A19D557A80}"/>
              </a:ext>
            </a:extLst>
          </p:cNvPr>
          <p:cNvSpPr txBox="1"/>
          <p:nvPr/>
        </p:nvSpPr>
        <p:spPr>
          <a:xfrm>
            <a:off x="5705272" y="3870056"/>
            <a:ext cx="590851" cy="415498"/>
          </a:xfrm>
          <a:prstGeom prst="rect">
            <a:avLst/>
          </a:prstGeom>
          <a:noFill/>
        </p:spPr>
        <p:txBody>
          <a:bodyPr wrap="square" lIns="0" tIns="0" rIns="0" bIns="0" rtlCol="0">
            <a:spAutoFit/>
          </a:bodyPr>
          <a:lstStyle/>
          <a:p>
            <a:pPr algn="ctr"/>
            <a:r>
              <a:rPr lang="en-US" altLang="ko-KR" sz="2700" b="1" dirty="0">
                <a:solidFill>
                  <a:schemeClr val="bg1"/>
                </a:solidFill>
              </a:rPr>
              <a:t>01</a:t>
            </a:r>
          </a:p>
        </p:txBody>
      </p:sp>
      <p:graphicFrame>
        <p:nvGraphicFramePr>
          <p:cNvPr id="35" name="Table 34">
            <a:extLst>
              <a:ext uri="{FF2B5EF4-FFF2-40B4-BE49-F238E27FC236}">
                <a16:creationId xmlns:a16="http://schemas.microsoft.com/office/drawing/2014/main" id="{29F2ABDA-2FB4-D14A-A857-E5AE3C7C307C}"/>
              </a:ext>
            </a:extLst>
          </p:cNvPr>
          <p:cNvGraphicFramePr>
            <a:graphicFrameLocks noGrp="1"/>
          </p:cNvGraphicFramePr>
          <p:nvPr>
            <p:extLst>
              <p:ext uri="{D42A27DB-BD31-4B8C-83A1-F6EECF244321}">
                <p14:modId xmlns:p14="http://schemas.microsoft.com/office/powerpoint/2010/main" val="2651772809"/>
              </p:ext>
            </p:extLst>
          </p:nvPr>
        </p:nvGraphicFramePr>
        <p:xfrm>
          <a:off x="7198404" y="178582"/>
          <a:ext cx="3824726" cy="6500836"/>
        </p:xfrm>
        <a:graphic>
          <a:graphicData uri="http://schemas.openxmlformats.org/drawingml/2006/table">
            <a:tbl>
              <a:tblPr bandRow="1">
                <a:tableStyleId>{C083E6E3-FA7D-4D7B-A595-EF9225AFEA82}</a:tableStyleId>
              </a:tblPr>
              <a:tblGrid>
                <a:gridCol w="1979934">
                  <a:extLst>
                    <a:ext uri="{9D8B030D-6E8A-4147-A177-3AD203B41FA5}">
                      <a16:colId xmlns:a16="http://schemas.microsoft.com/office/drawing/2014/main" val="1739837448"/>
                    </a:ext>
                  </a:extLst>
                </a:gridCol>
                <a:gridCol w="1844792">
                  <a:extLst>
                    <a:ext uri="{9D8B030D-6E8A-4147-A177-3AD203B41FA5}">
                      <a16:colId xmlns:a16="http://schemas.microsoft.com/office/drawing/2014/main" val="1771894037"/>
                    </a:ext>
                  </a:extLst>
                </a:gridCol>
              </a:tblGrid>
              <a:tr h="387974">
                <a:tc>
                  <a:txBody>
                    <a:bodyPr/>
                    <a:lstStyle/>
                    <a:p>
                      <a:r>
                        <a:rPr lang="en-US" sz="1400" dirty="0"/>
                        <a:t>medical_history_1</a:t>
                      </a:r>
                      <a:endParaRPr lang="en-US" sz="1400" b="0" dirty="0"/>
                    </a:p>
                  </a:txBody>
                  <a:tcPr/>
                </a:tc>
                <a:tc>
                  <a:txBody>
                    <a:bodyPr/>
                    <a:lstStyle/>
                    <a:p>
                      <a:r>
                        <a:rPr lang="en-SG" sz="1400" kern="1200" dirty="0">
                          <a:effectLst/>
                        </a:rPr>
                        <a:t>preop_</a:t>
                      </a:r>
                    </a:p>
                    <a:p>
                      <a:r>
                        <a:rPr lang="en-SG" sz="1400" kern="1200" dirty="0">
                          <a:effectLst/>
                        </a:rPr>
                        <a:t>medication_1 </a:t>
                      </a:r>
                      <a:endParaRPr lang="en-US" sz="1400" b="0" dirty="0"/>
                    </a:p>
                  </a:txBody>
                  <a:tcPr/>
                </a:tc>
                <a:extLst>
                  <a:ext uri="{0D108BD9-81ED-4DB2-BD59-A6C34878D82A}">
                    <a16:rowId xmlns:a16="http://schemas.microsoft.com/office/drawing/2014/main" val="3719304623"/>
                  </a:ext>
                </a:extLst>
              </a:tr>
              <a:tr h="303824">
                <a:tc>
                  <a:txBody>
                    <a:bodyPr/>
                    <a:lstStyle/>
                    <a:p>
                      <a:r>
                        <a:rPr lang="en-US" sz="1400" dirty="0"/>
                        <a:t>medical_history_2</a:t>
                      </a:r>
                      <a:endParaRPr lang="en-US" sz="1400" b="0" dirty="0"/>
                    </a:p>
                  </a:txBody>
                  <a:tcPr/>
                </a:tc>
                <a:tc>
                  <a:txBody>
                    <a:bodyPr/>
                    <a:lstStyle/>
                    <a:p>
                      <a:r>
                        <a:rPr lang="en-SG" sz="1400" kern="1200" dirty="0">
                          <a:effectLst/>
                        </a:rPr>
                        <a:t>preop_</a:t>
                      </a:r>
                    </a:p>
                    <a:p>
                      <a:r>
                        <a:rPr lang="en-SG" sz="1400" kern="1200" dirty="0">
                          <a:effectLst/>
                        </a:rPr>
                        <a:t>medication_2 </a:t>
                      </a:r>
                      <a:endParaRPr lang="en-US" sz="1400" b="0" dirty="0"/>
                    </a:p>
                  </a:txBody>
                  <a:tcPr/>
                </a:tc>
                <a:extLst>
                  <a:ext uri="{0D108BD9-81ED-4DB2-BD59-A6C34878D82A}">
                    <a16:rowId xmlns:a16="http://schemas.microsoft.com/office/drawing/2014/main" val="1304240422"/>
                  </a:ext>
                </a:extLst>
              </a:tr>
              <a:tr h="364826">
                <a:tc>
                  <a:txBody>
                    <a:bodyPr/>
                    <a:lstStyle/>
                    <a:p>
                      <a:r>
                        <a:rPr lang="en-US" sz="1400" dirty="0"/>
                        <a:t>medical_history_3</a:t>
                      </a:r>
                      <a:endParaRPr lang="en-US" sz="1400" b="0" dirty="0"/>
                    </a:p>
                  </a:txBody>
                  <a:tcPr/>
                </a:tc>
                <a:tc>
                  <a:txBody>
                    <a:bodyPr/>
                    <a:lstStyle/>
                    <a:p>
                      <a:r>
                        <a:rPr lang="en-SG" sz="1400" kern="1200" dirty="0">
                          <a:effectLst/>
                        </a:rPr>
                        <a:t>preop_</a:t>
                      </a:r>
                    </a:p>
                    <a:p>
                      <a:r>
                        <a:rPr lang="en-SG" sz="1400" kern="1200" dirty="0">
                          <a:effectLst/>
                        </a:rPr>
                        <a:t>medication_3 </a:t>
                      </a:r>
                      <a:endParaRPr lang="en-US" sz="1400" b="0" dirty="0"/>
                    </a:p>
                  </a:txBody>
                  <a:tcPr/>
                </a:tc>
                <a:extLst>
                  <a:ext uri="{0D108BD9-81ED-4DB2-BD59-A6C34878D82A}">
                    <a16:rowId xmlns:a16="http://schemas.microsoft.com/office/drawing/2014/main" val="543821619"/>
                  </a:ext>
                </a:extLst>
              </a:tr>
              <a:tr h="301789">
                <a:tc>
                  <a:txBody>
                    <a:bodyPr/>
                    <a:lstStyle/>
                    <a:p>
                      <a:r>
                        <a:rPr lang="en-US" sz="1400" dirty="0"/>
                        <a:t>medical_history_4</a:t>
                      </a:r>
                      <a:endParaRPr lang="en-US" sz="1400" b="0" dirty="0"/>
                    </a:p>
                  </a:txBody>
                  <a:tcPr/>
                </a:tc>
                <a:tc>
                  <a:txBody>
                    <a:bodyPr/>
                    <a:lstStyle/>
                    <a:p>
                      <a:r>
                        <a:rPr lang="en-SG" sz="1400" kern="1200" dirty="0">
                          <a:effectLst/>
                        </a:rPr>
                        <a:t>preop_</a:t>
                      </a:r>
                    </a:p>
                    <a:p>
                      <a:r>
                        <a:rPr lang="en-SG" sz="1400" kern="1200" dirty="0">
                          <a:effectLst/>
                        </a:rPr>
                        <a:t>medication_4 </a:t>
                      </a:r>
                      <a:endParaRPr lang="en-US" sz="1400" b="0" dirty="0"/>
                    </a:p>
                  </a:txBody>
                  <a:tcPr/>
                </a:tc>
                <a:extLst>
                  <a:ext uri="{0D108BD9-81ED-4DB2-BD59-A6C34878D82A}">
                    <a16:rowId xmlns:a16="http://schemas.microsoft.com/office/drawing/2014/main" val="2105129841"/>
                  </a:ext>
                </a:extLst>
              </a:tr>
              <a:tr h="207807">
                <a:tc>
                  <a:txBody>
                    <a:bodyPr/>
                    <a:lstStyle/>
                    <a:p>
                      <a:r>
                        <a:rPr lang="en-US" sz="1400" dirty="0"/>
                        <a:t>medical_history_5</a:t>
                      </a:r>
                      <a:endParaRPr lang="en-US" sz="1400" b="0" dirty="0"/>
                    </a:p>
                  </a:txBody>
                  <a:tcPr/>
                </a:tc>
                <a:tc>
                  <a:txBody>
                    <a:bodyPr/>
                    <a:lstStyle/>
                    <a:p>
                      <a:r>
                        <a:rPr lang="en-SG" sz="1400" kern="1200" dirty="0">
                          <a:effectLst/>
                        </a:rPr>
                        <a:t>preop_</a:t>
                      </a:r>
                    </a:p>
                    <a:p>
                      <a:r>
                        <a:rPr lang="en-SG" sz="1400" kern="1200" dirty="0">
                          <a:effectLst/>
                        </a:rPr>
                        <a:t>medication_5 </a:t>
                      </a:r>
                      <a:endParaRPr lang="en-US" sz="1400" b="0" dirty="0"/>
                    </a:p>
                  </a:txBody>
                  <a:tcPr/>
                </a:tc>
                <a:extLst>
                  <a:ext uri="{0D108BD9-81ED-4DB2-BD59-A6C34878D82A}">
                    <a16:rowId xmlns:a16="http://schemas.microsoft.com/office/drawing/2014/main" val="529850885"/>
                  </a:ext>
                </a:extLst>
              </a:tr>
              <a:tr h="325134">
                <a:tc>
                  <a:txBody>
                    <a:bodyPr/>
                    <a:lstStyle/>
                    <a:p>
                      <a:r>
                        <a:rPr lang="en-US" sz="1400" dirty="0"/>
                        <a:t>medical_history_6</a:t>
                      </a:r>
                      <a:endParaRPr lang="en-US" sz="1400" b="0" dirty="0"/>
                    </a:p>
                  </a:txBody>
                  <a:tcPr/>
                </a:tc>
                <a:tc>
                  <a:txBody>
                    <a:bodyPr/>
                    <a:lstStyle/>
                    <a:p>
                      <a:r>
                        <a:rPr lang="en-SG" sz="1400" kern="1200" dirty="0">
                          <a:effectLst/>
                        </a:rPr>
                        <a:t>preop_</a:t>
                      </a:r>
                    </a:p>
                    <a:p>
                      <a:r>
                        <a:rPr lang="en-SG" sz="1400" kern="1200" dirty="0">
                          <a:effectLst/>
                        </a:rPr>
                        <a:t>medication_6 </a:t>
                      </a:r>
                      <a:endParaRPr lang="en-US" sz="1400" b="0" dirty="0"/>
                    </a:p>
                  </a:txBody>
                  <a:tcPr/>
                </a:tc>
                <a:extLst>
                  <a:ext uri="{0D108BD9-81ED-4DB2-BD59-A6C34878D82A}">
                    <a16:rowId xmlns:a16="http://schemas.microsoft.com/office/drawing/2014/main" val="3130715071"/>
                  </a:ext>
                </a:extLst>
              </a:tr>
              <a:tr h="380469">
                <a:tc>
                  <a:txBody>
                    <a:bodyPr/>
                    <a:lstStyle/>
                    <a:p>
                      <a:r>
                        <a:rPr lang="en-US" sz="1400" dirty="0"/>
                        <a:t>medical_history_7</a:t>
                      </a:r>
                      <a:endParaRPr lang="en-US" sz="1400" b="0" dirty="0"/>
                    </a:p>
                  </a:txBody>
                  <a:tcPr/>
                </a:tc>
                <a:tc>
                  <a:txBody>
                    <a:bodyPr/>
                    <a:lstStyle/>
                    <a:p>
                      <a:r>
                        <a:rPr lang="en-US" sz="1400" dirty="0"/>
                        <a:t>symptom_1</a:t>
                      </a:r>
                      <a:endParaRPr lang="en-US" sz="1400" b="0" dirty="0"/>
                    </a:p>
                  </a:txBody>
                  <a:tcPr/>
                </a:tc>
                <a:extLst>
                  <a:ext uri="{0D108BD9-81ED-4DB2-BD59-A6C34878D82A}">
                    <a16:rowId xmlns:a16="http://schemas.microsoft.com/office/drawing/2014/main" val="2064393666"/>
                  </a:ext>
                </a:extLst>
              </a:tr>
              <a:tr h="373810">
                <a:tc>
                  <a:txBody>
                    <a:bodyPr/>
                    <a:lstStyle/>
                    <a:p>
                      <a:r>
                        <a:rPr lang="en-US" sz="1400" dirty="0"/>
                        <a:t>lab_result_1</a:t>
                      </a:r>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symptom_2</a:t>
                      </a:r>
                      <a:endParaRPr lang="en-US" sz="1400" b="0" dirty="0"/>
                    </a:p>
                  </a:txBody>
                  <a:tcPr/>
                </a:tc>
                <a:extLst>
                  <a:ext uri="{0D108BD9-81ED-4DB2-BD59-A6C34878D82A}">
                    <a16:rowId xmlns:a16="http://schemas.microsoft.com/office/drawing/2014/main" val="1666111956"/>
                  </a:ext>
                </a:extLst>
              </a:tr>
              <a:tr h="3826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lab_result_2</a:t>
                      </a:r>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symptom_3</a:t>
                      </a:r>
                      <a:endParaRPr lang="en-US" sz="1400" b="0" dirty="0"/>
                    </a:p>
                  </a:txBody>
                  <a:tcPr/>
                </a:tc>
                <a:extLst>
                  <a:ext uri="{0D108BD9-81ED-4DB2-BD59-A6C34878D82A}">
                    <a16:rowId xmlns:a16="http://schemas.microsoft.com/office/drawing/2014/main" val="659711981"/>
                  </a:ext>
                </a:extLst>
              </a:tr>
              <a:tr h="423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lab_result_3</a:t>
                      </a:r>
                      <a:endParaRPr lang="en-US" sz="1400" b="0" dirty="0"/>
                    </a:p>
                  </a:txBody>
                  <a:tcPr/>
                </a:tc>
                <a:tc>
                  <a:txBody>
                    <a:bodyPr/>
                    <a:lstStyle/>
                    <a:p>
                      <a:r>
                        <a:rPr lang="en-US" sz="1400" dirty="0"/>
                        <a:t>symptom_4</a:t>
                      </a:r>
                      <a:endParaRPr lang="en-US" sz="1400" b="0" dirty="0"/>
                    </a:p>
                  </a:txBody>
                  <a:tcPr/>
                </a:tc>
                <a:extLst>
                  <a:ext uri="{0D108BD9-81ED-4DB2-BD59-A6C34878D82A}">
                    <a16:rowId xmlns:a16="http://schemas.microsoft.com/office/drawing/2014/main" val="3698220959"/>
                  </a:ext>
                </a:extLst>
              </a:tr>
              <a:tr h="366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patient id</a:t>
                      </a:r>
                      <a:endParaRPr lang="en-US" sz="1400" dirty="0"/>
                    </a:p>
                  </a:txBody>
                  <a:tcPr/>
                </a:tc>
                <a:tc>
                  <a:txBody>
                    <a:bodyPr/>
                    <a:lstStyle/>
                    <a:p>
                      <a:r>
                        <a:rPr lang="en-US" sz="1400" dirty="0"/>
                        <a:t>symptom_5</a:t>
                      </a:r>
                      <a:endParaRPr lang="en-US" sz="1400" b="0" dirty="0"/>
                    </a:p>
                  </a:txBody>
                  <a:tcPr/>
                </a:tc>
                <a:extLst>
                  <a:ext uri="{0D108BD9-81ED-4DB2-BD59-A6C34878D82A}">
                    <a16:rowId xmlns:a16="http://schemas.microsoft.com/office/drawing/2014/main" val="3195463548"/>
                  </a:ext>
                </a:extLst>
              </a:tr>
              <a:tr h="366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date of admission</a:t>
                      </a:r>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date of discharge</a:t>
                      </a:r>
                      <a:endParaRPr lang="en-US" sz="1400" b="0" dirty="0"/>
                    </a:p>
                  </a:txBody>
                  <a:tcPr/>
                </a:tc>
                <a:extLst>
                  <a:ext uri="{0D108BD9-81ED-4DB2-BD59-A6C34878D82A}">
                    <a16:rowId xmlns:a16="http://schemas.microsoft.com/office/drawing/2014/main" val="3969405394"/>
                  </a:ext>
                </a:extLst>
              </a:tr>
              <a:tr h="366376">
                <a:tc>
                  <a:txBody>
                    <a:bodyPr/>
                    <a:lstStyle/>
                    <a:p>
                      <a:r>
                        <a:rPr lang="en-US" sz="1400" dirty="0"/>
                        <a:t>height</a:t>
                      </a:r>
                      <a:endParaRPr lang="en-US" sz="1400" b="0" dirty="0"/>
                    </a:p>
                  </a:txBody>
                  <a:tcPr/>
                </a:tc>
                <a:tc>
                  <a:txBody>
                    <a:bodyPr/>
                    <a:lstStyle/>
                    <a:p>
                      <a:r>
                        <a:rPr lang="en-US" sz="1400" dirty="0"/>
                        <a:t>weight</a:t>
                      </a:r>
                      <a:endParaRPr lang="en-US" sz="1400" b="0" dirty="0"/>
                    </a:p>
                  </a:txBody>
                  <a:tcPr/>
                </a:tc>
                <a:extLst>
                  <a:ext uri="{0D108BD9-81ED-4DB2-BD59-A6C34878D82A}">
                    <a16:rowId xmlns:a16="http://schemas.microsoft.com/office/drawing/2014/main" val="4239290865"/>
                  </a:ext>
                </a:extLst>
              </a:tr>
              <a:tr h="366376">
                <a:tc>
                  <a:txBody>
                    <a:bodyPr/>
                    <a:lstStyle/>
                    <a:p>
                      <a:r>
                        <a:rPr lang="en-US" sz="1400" b="0" dirty="0"/>
                        <a:t>gender</a:t>
                      </a:r>
                    </a:p>
                  </a:txBody>
                  <a:tcPr/>
                </a:tc>
                <a:tc>
                  <a:txBody>
                    <a:bodyPr/>
                    <a:lstStyle/>
                    <a:p>
                      <a:r>
                        <a:rPr lang="en-US" sz="1400" b="0" dirty="0"/>
                        <a:t>race</a:t>
                      </a:r>
                    </a:p>
                  </a:txBody>
                  <a:tcPr/>
                </a:tc>
                <a:extLst>
                  <a:ext uri="{0D108BD9-81ED-4DB2-BD59-A6C34878D82A}">
                    <a16:rowId xmlns:a16="http://schemas.microsoft.com/office/drawing/2014/main" val="926653152"/>
                  </a:ext>
                </a:extLst>
              </a:tr>
              <a:tr h="366376">
                <a:tc>
                  <a:txBody>
                    <a:bodyPr/>
                    <a:lstStyle/>
                    <a:p>
                      <a:r>
                        <a:rPr lang="en-US" sz="1400" b="0" dirty="0" err="1"/>
                        <a:t>resident_status</a:t>
                      </a:r>
                      <a:endParaRPr lang="en-US" sz="1400" b="0" dirty="0"/>
                    </a:p>
                  </a:txBody>
                  <a:tcPr/>
                </a:tc>
                <a:tc>
                  <a:txBody>
                    <a:bodyPr/>
                    <a:lstStyle/>
                    <a:p>
                      <a:r>
                        <a:rPr lang="en-US" sz="1400" b="0" dirty="0" err="1"/>
                        <a:t>date_of_birth</a:t>
                      </a:r>
                      <a:endParaRPr lang="en-US" sz="1400" b="0" dirty="0"/>
                    </a:p>
                  </a:txBody>
                  <a:tcPr/>
                </a:tc>
                <a:extLst>
                  <a:ext uri="{0D108BD9-81ED-4DB2-BD59-A6C34878D82A}">
                    <a16:rowId xmlns:a16="http://schemas.microsoft.com/office/drawing/2014/main" val="1613575348"/>
                  </a:ext>
                </a:extLst>
              </a:tr>
            </a:tbl>
          </a:graphicData>
        </a:graphic>
      </p:graphicFrame>
      <p:sp>
        <p:nvSpPr>
          <p:cNvPr id="36" name="Text Placeholder 13">
            <a:extLst>
              <a:ext uri="{FF2B5EF4-FFF2-40B4-BE49-F238E27FC236}">
                <a16:creationId xmlns:a16="http://schemas.microsoft.com/office/drawing/2014/main" id="{E1C7B025-D9D1-0845-B7B1-5988D38F9AFF}"/>
              </a:ext>
            </a:extLst>
          </p:cNvPr>
          <p:cNvSpPr txBox="1">
            <a:spLocks/>
          </p:cNvSpPr>
          <p:nvPr/>
        </p:nvSpPr>
        <p:spPr>
          <a:xfrm>
            <a:off x="379417" y="-37924"/>
            <a:ext cx="5876185" cy="235776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tx1">
                    <a:lumMod val="85000"/>
                    <a:lumOff val="15000"/>
                  </a:schemeClr>
                </a:solidFill>
                <a:latin typeface="+mj-lt"/>
                <a:cs typeface="Arial" pitchFamily="34" charset="0"/>
              </a:rPr>
              <a:t>Adding on Variables</a:t>
            </a:r>
          </a:p>
          <a:p>
            <a:pPr>
              <a:lnSpc>
                <a:spcPct val="110000"/>
              </a:lnSpc>
            </a:pPr>
            <a:r>
              <a:rPr lang="en-US" altLang="ko-KR" sz="1800" b="1" dirty="0">
                <a:solidFill>
                  <a:schemeClr val="tx1">
                    <a:lumMod val="85000"/>
                    <a:lumOff val="15000"/>
                  </a:schemeClr>
                </a:solidFill>
                <a:latin typeface="+mj-lt"/>
                <a:cs typeface="Arial" pitchFamily="34" charset="0"/>
              </a:rPr>
              <a:t>We include variables that would be useful to our analysis.</a:t>
            </a:r>
          </a:p>
        </p:txBody>
      </p:sp>
      <p:sp>
        <p:nvSpPr>
          <p:cNvPr id="38" name="Rounded Rectangle 6">
            <a:extLst>
              <a:ext uri="{FF2B5EF4-FFF2-40B4-BE49-F238E27FC236}">
                <a16:creationId xmlns:a16="http://schemas.microsoft.com/office/drawing/2014/main" id="{B4B444F6-63DB-0B49-A55B-0D4C19691D07}"/>
              </a:ext>
            </a:extLst>
          </p:cNvPr>
          <p:cNvSpPr/>
          <p:nvPr/>
        </p:nvSpPr>
        <p:spPr>
          <a:xfrm rot="18900000">
            <a:off x="808333" y="3368730"/>
            <a:ext cx="1286714" cy="1286708"/>
          </a:xfrm>
          <a:custGeom>
            <a:avLst/>
            <a:gdLst/>
            <a:ahLst/>
            <a:cxnLst/>
            <a:rect l="l" t="t" r="r" b="b"/>
            <a:pathLst>
              <a:path w="1544024" h="1544022">
                <a:moveTo>
                  <a:pt x="1508872" y="35152"/>
                </a:moveTo>
                <a:cubicBezTo>
                  <a:pt x="1530591" y="56870"/>
                  <a:pt x="1544024" y="86874"/>
                  <a:pt x="1544024" y="120016"/>
                </a:cubicBezTo>
                <a:lnTo>
                  <a:pt x="1544024" y="1404196"/>
                </a:lnTo>
                <a:cubicBezTo>
                  <a:pt x="1544024" y="1442467"/>
                  <a:pt x="1526111" y="1476554"/>
                  <a:pt x="1497037" y="1497040"/>
                </a:cubicBezTo>
                <a:cubicBezTo>
                  <a:pt x="1476551" y="1526111"/>
                  <a:pt x="1442465" y="1544022"/>
                  <a:pt x="1404196" y="1544022"/>
                </a:cubicBezTo>
                <a:lnTo>
                  <a:pt x="120016" y="1544022"/>
                </a:lnTo>
                <a:cubicBezTo>
                  <a:pt x="53733" y="1544022"/>
                  <a:pt x="0" y="1490289"/>
                  <a:pt x="0" y="1424006"/>
                </a:cubicBezTo>
                <a:lnTo>
                  <a:pt x="1" y="943958"/>
                </a:lnTo>
                <a:cubicBezTo>
                  <a:pt x="0" y="877675"/>
                  <a:pt x="53733" y="823942"/>
                  <a:pt x="120016" y="823942"/>
                </a:cubicBezTo>
                <a:lnTo>
                  <a:pt x="823944" y="823942"/>
                </a:lnTo>
                <a:lnTo>
                  <a:pt x="823944" y="120016"/>
                </a:lnTo>
                <a:cubicBezTo>
                  <a:pt x="823944" y="53733"/>
                  <a:pt x="877677" y="0"/>
                  <a:pt x="943960" y="0"/>
                </a:cubicBezTo>
                <a:lnTo>
                  <a:pt x="1424008" y="0"/>
                </a:lnTo>
                <a:cubicBezTo>
                  <a:pt x="1457150" y="0"/>
                  <a:pt x="1487154" y="13433"/>
                  <a:pt x="1508872" y="35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9" name="TextBox 38">
            <a:extLst>
              <a:ext uri="{FF2B5EF4-FFF2-40B4-BE49-F238E27FC236}">
                <a16:creationId xmlns:a16="http://schemas.microsoft.com/office/drawing/2014/main" id="{03A10B08-8081-574B-8693-4492645F6CFF}"/>
              </a:ext>
            </a:extLst>
          </p:cNvPr>
          <p:cNvSpPr txBox="1"/>
          <p:nvPr/>
        </p:nvSpPr>
        <p:spPr>
          <a:xfrm>
            <a:off x="1535147" y="3889607"/>
            <a:ext cx="590851" cy="415498"/>
          </a:xfrm>
          <a:prstGeom prst="rect">
            <a:avLst/>
          </a:prstGeom>
          <a:noFill/>
        </p:spPr>
        <p:txBody>
          <a:bodyPr wrap="square" lIns="0" tIns="0" rIns="0" bIns="0" rtlCol="0">
            <a:spAutoFit/>
          </a:bodyPr>
          <a:lstStyle/>
          <a:p>
            <a:pPr algn="ctr"/>
            <a:r>
              <a:rPr lang="en-US" altLang="ko-KR" sz="2700" b="1" dirty="0">
                <a:solidFill>
                  <a:schemeClr val="bg1"/>
                </a:solidFill>
              </a:rPr>
              <a:t>05</a:t>
            </a:r>
          </a:p>
        </p:txBody>
      </p:sp>
      <p:grpSp>
        <p:nvGrpSpPr>
          <p:cNvPr id="40" name="Group 39">
            <a:extLst>
              <a:ext uri="{FF2B5EF4-FFF2-40B4-BE49-F238E27FC236}">
                <a16:creationId xmlns:a16="http://schemas.microsoft.com/office/drawing/2014/main" id="{9706A3B5-7ACE-9C4D-BEAE-F716862FA026}"/>
              </a:ext>
            </a:extLst>
          </p:cNvPr>
          <p:cNvGrpSpPr/>
          <p:nvPr/>
        </p:nvGrpSpPr>
        <p:grpSpPr>
          <a:xfrm>
            <a:off x="441016" y="5233128"/>
            <a:ext cx="2021348" cy="788120"/>
            <a:chOff x="5210294" y="818614"/>
            <a:chExt cx="1750034" cy="788120"/>
          </a:xfrm>
        </p:grpSpPr>
        <p:sp>
          <p:nvSpPr>
            <p:cNvPr id="41" name="TextBox 40">
              <a:extLst>
                <a:ext uri="{FF2B5EF4-FFF2-40B4-BE49-F238E27FC236}">
                  <a16:creationId xmlns:a16="http://schemas.microsoft.com/office/drawing/2014/main" id="{B14BFD39-CE39-2A44-A146-8C3DEC62F3F5}"/>
                </a:ext>
              </a:extLst>
            </p:cNvPr>
            <p:cNvSpPr txBox="1"/>
            <p:nvPr/>
          </p:nvSpPr>
          <p:spPr>
            <a:xfrm>
              <a:off x="5210294" y="1052736"/>
              <a:ext cx="1750034" cy="553998"/>
            </a:xfrm>
            <a:prstGeom prst="rect">
              <a:avLst/>
            </a:prstGeom>
            <a:noFill/>
          </p:spPr>
          <p:txBody>
            <a:bodyPr wrap="square" lIns="0" tIns="0" rIns="0" bIns="0" rtlCol="0">
              <a:spAutoFit/>
            </a:bodyPr>
            <a:lstStyle/>
            <a:p>
              <a:pPr algn="ctr"/>
              <a:r>
                <a:rPr lang="en-US" altLang="ko-KR" sz="1200" dirty="0">
                  <a:solidFill>
                    <a:schemeClr val="tx1">
                      <a:lumMod val="75000"/>
                      <a:lumOff val="25000"/>
                    </a:schemeClr>
                  </a:solidFill>
                </a:rPr>
                <a:t>The bills are grouped so we can see the cost they spent in single visit.   </a:t>
              </a:r>
            </a:p>
          </p:txBody>
        </p:sp>
        <p:sp>
          <p:nvSpPr>
            <p:cNvPr id="42" name="TextBox 41">
              <a:extLst>
                <a:ext uri="{FF2B5EF4-FFF2-40B4-BE49-F238E27FC236}">
                  <a16:creationId xmlns:a16="http://schemas.microsoft.com/office/drawing/2014/main" id="{83FAA599-9FB4-9D44-A719-E0C3CF5C76DA}"/>
                </a:ext>
              </a:extLst>
            </p:cNvPr>
            <p:cNvSpPr txBox="1"/>
            <p:nvPr/>
          </p:nvSpPr>
          <p:spPr>
            <a:xfrm>
              <a:off x="5218241" y="818614"/>
              <a:ext cx="1742087" cy="184666"/>
            </a:xfrm>
            <a:prstGeom prst="rect">
              <a:avLst/>
            </a:prstGeom>
            <a:noFill/>
          </p:spPr>
          <p:txBody>
            <a:bodyPr wrap="square" lIns="0" tIns="0" rIns="0" bIns="0" rtlCol="0">
              <a:spAutoFit/>
            </a:bodyPr>
            <a:lstStyle/>
            <a:p>
              <a:pPr algn="ctr"/>
              <a:r>
                <a:rPr lang="en-US" altLang="ko-KR" sz="1200" b="1" dirty="0">
                  <a:solidFill>
                    <a:schemeClr val="tx1">
                      <a:lumMod val="75000"/>
                      <a:lumOff val="25000"/>
                    </a:schemeClr>
                  </a:solidFill>
                </a:rPr>
                <a:t>Total Amount</a:t>
              </a:r>
            </a:p>
          </p:txBody>
        </p:sp>
      </p:grpSp>
    </p:spTree>
    <p:extLst>
      <p:ext uri="{BB962C8B-B14F-4D97-AF65-F5344CB8AC3E}">
        <p14:creationId xmlns:p14="http://schemas.microsoft.com/office/powerpoint/2010/main" val="3546814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B57ADB5D-22FA-410F-B49B-A5E54B92D59B}"/>
              </a:ext>
            </a:extLst>
          </p:cNvPr>
          <p:cNvSpPr txBox="1"/>
          <p:nvPr/>
        </p:nvSpPr>
        <p:spPr>
          <a:xfrm>
            <a:off x="7393709" y="4166588"/>
            <a:ext cx="4777152" cy="1569660"/>
          </a:xfrm>
          <a:prstGeom prst="rect">
            <a:avLst/>
          </a:prstGeom>
          <a:noFill/>
        </p:spPr>
        <p:txBody>
          <a:bodyPr wrap="square" rtlCol="0" anchor="ctr">
            <a:spAutoFit/>
          </a:bodyPr>
          <a:lstStyle/>
          <a:p>
            <a:r>
              <a:rPr lang="en-US" altLang="ko-KR" sz="4800" b="1" dirty="0">
                <a:solidFill>
                  <a:schemeClr val="tx1">
                    <a:lumMod val="85000"/>
                    <a:lumOff val="15000"/>
                  </a:schemeClr>
                </a:solidFill>
                <a:latin typeface="+mj-lt"/>
                <a:cs typeface="Arial" pitchFamily="34" charset="0"/>
              </a:rPr>
              <a:t>Analyzing Patient’s Data</a:t>
            </a:r>
            <a:endParaRPr lang="ko-KR" altLang="en-US" sz="4800" b="1" dirty="0">
              <a:solidFill>
                <a:schemeClr val="tx1">
                  <a:lumMod val="85000"/>
                  <a:lumOff val="15000"/>
                </a:schemeClr>
              </a:solidFill>
              <a:latin typeface="+mj-lt"/>
              <a:cs typeface="Arial" pitchFamily="34" charset="0"/>
            </a:endParaRPr>
          </a:p>
        </p:txBody>
      </p:sp>
      <p:grpSp>
        <p:nvGrpSpPr>
          <p:cNvPr id="2" name="Group 1">
            <a:extLst>
              <a:ext uri="{FF2B5EF4-FFF2-40B4-BE49-F238E27FC236}">
                <a16:creationId xmlns:a16="http://schemas.microsoft.com/office/drawing/2014/main" id="{946A0955-C453-45E2-9909-2BC74B156A75}"/>
              </a:ext>
            </a:extLst>
          </p:cNvPr>
          <p:cNvGrpSpPr/>
          <p:nvPr/>
        </p:nvGrpSpPr>
        <p:grpSpPr>
          <a:xfrm>
            <a:off x="753139" y="-50052"/>
            <a:ext cx="6894847" cy="6532333"/>
            <a:chOff x="753139" y="-50052"/>
            <a:chExt cx="6894847" cy="6532333"/>
          </a:xfrm>
        </p:grpSpPr>
        <p:sp>
          <p:nvSpPr>
            <p:cNvPr id="115" name="Isosceles Triangle 67">
              <a:extLst>
                <a:ext uri="{FF2B5EF4-FFF2-40B4-BE49-F238E27FC236}">
                  <a16:creationId xmlns:a16="http://schemas.microsoft.com/office/drawing/2014/main" id="{FF900CB1-41F8-44E5-A37B-C3C8C4B321B7}"/>
                </a:ext>
              </a:extLst>
            </p:cNvPr>
            <p:cNvSpPr/>
            <p:nvPr/>
          </p:nvSpPr>
          <p:spPr>
            <a:xfrm rot="10800000">
              <a:off x="2942583" y="-18107"/>
              <a:ext cx="2842596" cy="6468442"/>
            </a:xfrm>
            <a:custGeom>
              <a:avLst/>
              <a:gdLst>
                <a:gd name="connsiteX0" fmla="*/ 0 w 2842596"/>
                <a:gd name="connsiteY0" fmla="*/ 6477967 h 6477967"/>
                <a:gd name="connsiteX1" fmla="*/ 1421298 w 2842596"/>
                <a:gd name="connsiteY1" fmla="*/ 0 h 6477967"/>
                <a:gd name="connsiteX2" fmla="*/ 2842596 w 2842596"/>
                <a:gd name="connsiteY2" fmla="*/ 6477967 h 6477967"/>
                <a:gd name="connsiteX3" fmla="*/ 0 w 2842596"/>
                <a:gd name="connsiteY3" fmla="*/ 6477967 h 6477967"/>
                <a:gd name="connsiteX0" fmla="*/ 0 w 2842596"/>
                <a:gd name="connsiteY0" fmla="*/ 6477967 h 6477967"/>
                <a:gd name="connsiteX1" fmla="*/ 1421298 w 2842596"/>
                <a:gd name="connsiteY1" fmla="*/ 0 h 6477967"/>
                <a:gd name="connsiteX2" fmla="*/ 2842596 w 2842596"/>
                <a:gd name="connsiteY2" fmla="*/ 6477967 h 6477967"/>
                <a:gd name="connsiteX3" fmla="*/ 0 w 2842596"/>
                <a:gd name="connsiteY3" fmla="*/ 6477967 h 6477967"/>
                <a:gd name="connsiteX0" fmla="*/ 0 w 2842596"/>
                <a:gd name="connsiteY0" fmla="*/ 6801817 h 6801817"/>
                <a:gd name="connsiteX1" fmla="*/ 1392723 w 2842596"/>
                <a:gd name="connsiteY1" fmla="*/ 0 h 6801817"/>
                <a:gd name="connsiteX2" fmla="*/ 2842596 w 2842596"/>
                <a:gd name="connsiteY2" fmla="*/ 6801817 h 6801817"/>
                <a:gd name="connsiteX3" fmla="*/ 0 w 2842596"/>
                <a:gd name="connsiteY3" fmla="*/ 6801817 h 6801817"/>
                <a:gd name="connsiteX0" fmla="*/ 0 w 2842596"/>
                <a:gd name="connsiteY0" fmla="*/ 6801817 h 6801817"/>
                <a:gd name="connsiteX1" fmla="*/ 1392723 w 2842596"/>
                <a:gd name="connsiteY1" fmla="*/ 0 h 6801817"/>
                <a:gd name="connsiteX2" fmla="*/ 2842596 w 2842596"/>
                <a:gd name="connsiteY2" fmla="*/ 6801817 h 6801817"/>
                <a:gd name="connsiteX3" fmla="*/ 0 w 2842596"/>
                <a:gd name="connsiteY3" fmla="*/ 6801817 h 680181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11317 h 6611317"/>
                <a:gd name="connsiteX1" fmla="*/ 1440348 w 2842596"/>
                <a:gd name="connsiteY1" fmla="*/ 0 h 6611317"/>
                <a:gd name="connsiteX2" fmla="*/ 2842596 w 2842596"/>
                <a:gd name="connsiteY2" fmla="*/ 6611317 h 6611317"/>
                <a:gd name="connsiteX3" fmla="*/ 0 w 2842596"/>
                <a:gd name="connsiteY3" fmla="*/ 6611317 h 6611317"/>
                <a:gd name="connsiteX0" fmla="*/ 0 w 2842596"/>
                <a:gd name="connsiteY0" fmla="*/ 6611317 h 6611317"/>
                <a:gd name="connsiteX1" fmla="*/ 1440348 w 2842596"/>
                <a:gd name="connsiteY1" fmla="*/ 0 h 6611317"/>
                <a:gd name="connsiteX2" fmla="*/ 2842596 w 2842596"/>
                <a:gd name="connsiteY2" fmla="*/ 6611317 h 6611317"/>
                <a:gd name="connsiteX3" fmla="*/ 0 w 2842596"/>
                <a:gd name="connsiteY3" fmla="*/ 6611317 h 6611317"/>
                <a:gd name="connsiteX0" fmla="*/ 0 w 2842596"/>
                <a:gd name="connsiteY0" fmla="*/ 6468442 h 6468442"/>
                <a:gd name="connsiteX1" fmla="*/ 1402248 w 2842596"/>
                <a:gd name="connsiteY1" fmla="*/ 0 h 6468442"/>
                <a:gd name="connsiteX2" fmla="*/ 2842596 w 2842596"/>
                <a:gd name="connsiteY2" fmla="*/ 6468442 h 6468442"/>
                <a:gd name="connsiteX3" fmla="*/ 0 w 2842596"/>
                <a:gd name="connsiteY3" fmla="*/ 6468442 h 6468442"/>
              </a:gdLst>
              <a:ahLst/>
              <a:cxnLst>
                <a:cxn ang="0">
                  <a:pos x="connsiteX0" y="connsiteY0"/>
                </a:cxn>
                <a:cxn ang="0">
                  <a:pos x="connsiteX1" y="connsiteY1"/>
                </a:cxn>
                <a:cxn ang="0">
                  <a:pos x="connsiteX2" y="connsiteY2"/>
                </a:cxn>
                <a:cxn ang="0">
                  <a:pos x="connsiteX3" y="connsiteY3"/>
                </a:cxn>
              </a:cxnLst>
              <a:rect l="l" t="t" r="r" b="b"/>
              <a:pathLst>
                <a:path w="2842596" h="6468442">
                  <a:moveTo>
                    <a:pt x="0" y="6468442"/>
                  </a:moveTo>
                  <a:cubicBezTo>
                    <a:pt x="32441" y="3896370"/>
                    <a:pt x="1065007" y="705172"/>
                    <a:pt x="1402248" y="0"/>
                  </a:cubicBezTo>
                  <a:cubicBezTo>
                    <a:pt x="1856964" y="730572"/>
                    <a:pt x="2768880" y="3928120"/>
                    <a:pt x="2842596" y="6468442"/>
                  </a:cubicBezTo>
                  <a:lnTo>
                    <a:pt x="0" y="646844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a:extLst>
                <a:ext uri="{FF2B5EF4-FFF2-40B4-BE49-F238E27FC236}">
                  <a16:creationId xmlns:a16="http://schemas.microsoft.com/office/drawing/2014/main" id="{1C8714B8-27DB-49E0-9AA2-80DAB18C26DF}"/>
                </a:ext>
              </a:extLst>
            </p:cNvPr>
            <p:cNvSpPr/>
            <p:nvPr/>
          </p:nvSpPr>
          <p:spPr>
            <a:xfrm>
              <a:off x="3706963" y="1074251"/>
              <a:ext cx="1281676" cy="5333238"/>
            </a:xfrm>
            <a:custGeom>
              <a:avLst/>
              <a:gdLst>
                <a:gd name="connsiteX0" fmla="*/ 325098 w 1281676"/>
                <a:gd name="connsiteY0" fmla="*/ 0 h 5333238"/>
                <a:gd name="connsiteX1" fmla="*/ 954042 w 1281676"/>
                <a:gd name="connsiteY1" fmla="*/ 0 h 5333238"/>
                <a:gd name="connsiteX2" fmla="*/ 1281676 w 1281676"/>
                <a:gd name="connsiteY2" fmla="*/ 4285901 h 5333238"/>
                <a:gd name="connsiteX3" fmla="*/ 650829 w 1281676"/>
                <a:gd name="connsiteY3" fmla="*/ 5333238 h 5333238"/>
                <a:gd name="connsiteX4" fmla="*/ 0 w 1281676"/>
                <a:gd name="connsiteY4" fmla="*/ 4252727 h 533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676" h="5333238">
                  <a:moveTo>
                    <a:pt x="325098" y="0"/>
                  </a:moveTo>
                  <a:lnTo>
                    <a:pt x="954042" y="0"/>
                  </a:lnTo>
                  <a:lnTo>
                    <a:pt x="1281676" y="4285901"/>
                  </a:lnTo>
                  <a:lnTo>
                    <a:pt x="650829" y="5333238"/>
                  </a:lnTo>
                  <a:lnTo>
                    <a:pt x="0" y="4252727"/>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Trapezoid 118">
              <a:extLst>
                <a:ext uri="{FF2B5EF4-FFF2-40B4-BE49-F238E27FC236}">
                  <a16:creationId xmlns:a16="http://schemas.microsoft.com/office/drawing/2014/main" id="{84FDFBE3-38D6-480A-84A5-AE610C81C3F5}"/>
                </a:ext>
              </a:extLst>
            </p:cNvPr>
            <p:cNvSpPr/>
            <p:nvPr/>
          </p:nvSpPr>
          <p:spPr>
            <a:xfrm rot="10800000">
              <a:off x="3618685" y="-21830"/>
              <a:ext cx="1474316" cy="1130853"/>
            </a:xfrm>
            <a:prstGeom prst="trapezoid">
              <a:avLst>
                <a:gd name="adj" fmla="val 39007"/>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Isosceles Triangle 119">
              <a:extLst>
                <a:ext uri="{FF2B5EF4-FFF2-40B4-BE49-F238E27FC236}">
                  <a16:creationId xmlns:a16="http://schemas.microsoft.com/office/drawing/2014/main" id="{3BFBA259-8372-4050-B850-DDF0A5EB53E1}"/>
                </a:ext>
              </a:extLst>
            </p:cNvPr>
            <p:cNvSpPr/>
            <p:nvPr/>
          </p:nvSpPr>
          <p:spPr>
            <a:xfrm rot="10800000">
              <a:off x="2942582" y="-18106"/>
              <a:ext cx="1406827" cy="951872"/>
            </a:xfrm>
            <a:prstGeom prst="triangle">
              <a:avLst>
                <a:gd name="adj" fmla="val 5797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0AD03B3-175C-4FC1-821B-6A6A3E344948}"/>
                </a:ext>
              </a:extLst>
            </p:cNvPr>
            <p:cNvSpPr/>
            <p:nvPr/>
          </p:nvSpPr>
          <p:spPr>
            <a:xfrm rot="10800000" flipH="1">
              <a:off x="4351031" y="-18106"/>
              <a:ext cx="1406827" cy="951872"/>
            </a:xfrm>
            <a:prstGeom prst="triangle">
              <a:avLst>
                <a:gd name="adj" fmla="val 5797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a:extLst>
                <a:ext uri="{FF2B5EF4-FFF2-40B4-BE49-F238E27FC236}">
                  <a16:creationId xmlns:a16="http://schemas.microsoft.com/office/drawing/2014/main" id="{AE1543E9-63F3-4EA4-8208-64209AC602F1}"/>
                </a:ext>
              </a:extLst>
            </p:cNvPr>
            <p:cNvGrpSpPr/>
            <p:nvPr/>
          </p:nvGrpSpPr>
          <p:grpSpPr>
            <a:xfrm>
              <a:off x="1096799" y="-18107"/>
              <a:ext cx="3284106" cy="6500388"/>
              <a:chOff x="907647" y="-18107"/>
              <a:chExt cx="3284106" cy="6500388"/>
            </a:xfrm>
          </p:grpSpPr>
          <p:sp>
            <p:nvSpPr>
              <p:cNvPr id="123" name="Freeform: Shape 122">
                <a:extLst>
                  <a:ext uri="{FF2B5EF4-FFF2-40B4-BE49-F238E27FC236}">
                    <a16:creationId xmlns:a16="http://schemas.microsoft.com/office/drawing/2014/main" id="{8AF97509-2D1A-4D1C-B661-4553AC1BD25D}"/>
                  </a:ext>
                </a:extLst>
              </p:cNvPr>
              <p:cNvSpPr/>
              <p:nvPr/>
            </p:nvSpPr>
            <p:spPr>
              <a:xfrm>
                <a:off x="907647" y="91430"/>
                <a:ext cx="3204262" cy="6281313"/>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4262" h="6281313">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04262" y="6281313"/>
                    </a:lnTo>
                    <a:cubicBezTo>
                      <a:pt x="2655239" y="4216117"/>
                      <a:pt x="2163365" y="2360471"/>
                      <a:pt x="1957242" y="0"/>
                    </a:cubicBezTo>
                    <a:lnTo>
                      <a:pt x="560630" y="1714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a:extLst>
                  <a:ext uri="{FF2B5EF4-FFF2-40B4-BE49-F238E27FC236}">
                    <a16:creationId xmlns:a16="http://schemas.microsoft.com/office/drawing/2014/main" id="{31C3DC25-50C6-4235-92F0-B889597B18AD}"/>
                  </a:ext>
                </a:extLst>
              </p:cNvPr>
              <p:cNvSpPr/>
              <p:nvPr/>
            </p:nvSpPr>
            <p:spPr>
              <a:xfrm>
                <a:off x="939866" y="-18107"/>
                <a:ext cx="3251887" cy="6500388"/>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1887" h="6500388">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51887" y="6500388"/>
                    </a:lnTo>
                    <a:cubicBezTo>
                      <a:pt x="2667939" y="4352642"/>
                      <a:pt x="2188765" y="2519221"/>
                      <a:pt x="1957242" y="0"/>
                    </a:cubicBezTo>
                    <a:lnTo>
                      <a:pt x="560630" y="1714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Group 124">
              <a:extLst>
                <a:ext uri="{FF2B5EF4-FFF2-40B4-BE49-F238E27FC236}">
                  <a16:creationId xmlns:a16="http://schemas.microsoft.com/office/drawing/2014/main" id="{46204879-FED2-4A40-9FE3-06FC2B5DA360}"/>
                </a:ext>
              </a:extLst>
            </p:cNvPr>
            <p:cNvGrpSpPr/>
            <p:nvPr/>
          </p:nvGrpSpPr>
          <p:grpSpPr>
            <a:xfrm flipH="1">
              <a:off x="4363880" y="-18107"/>
              <a:ext cx="3284106" cy="6500388"/>
              <a:chOff x="1060047" y="134293"/>
              <a:chExt cx="3284106" cy="6500388"/>
            </a:xfrm>
          </p:grpSpPr>
          <p:sp>
            <p:nvSpPr>
              <p:cNvPr id="126" name="Freeform: Shape 125">
                <a:extLst>
                  <a:ext uri="{FF2B5EF4-FFF2-40B4-BE49-F238E27FC236}">
                    <a16:creationId xmlns:a16="http://schemas.microsoft.com/office/drawing/2014/main" id="{18625E46-736A-416B-8E86-15F5428CA157}"/>
                  </a:ext>
                </a:extLst>
              </p:cNvPr>
              <p:cNvSpPr/>
              <p:nvPr/>
            </p:nvSpPr>
            <p:spPr>
              <a:xfrm>
                <a:off x="1060047" y="243830"/>
                <a:ext cx="3204262" cy="6281313"/>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4262" h="6281313">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04262" y="6281313"/>
                    </a:lnTo>
                    <a:cubicBezTo>
                      <a:pt x="2655239" y="4216117"/>
                      <a:pt x="2163365" y="2360471"/>
                      <a:pt x="1957242" y="0"/>
                    </a:cubicBezTo>
                    <a:lnTo>
                      <a:pt x="560630" y="1714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a:extLst>
                  <a:ext uri="{FF2B5EF4-FFF2-40B4-BE49-F238E27FC236}">
                    <a16:creationId xmlns:a16="http://schemas.microsoft.com/office/drawing/2014/main" id="{72D99AC6-2B67-46D9-9AF4-E384F0FD3C61}"/>
                  </a:ext>
                </a:extLst>
              </p:cNvPr>
              <p:cNvSpPr/>
              <p:nvPr/>
            </p:nvSpPr>
            <p:spPr>
              <a:xfrm>
                <a:off x="1092266" y="134293"/>
                <a:ext cx="3251887" cy="6500388"/>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1887" h="6500388">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51887" y="6500388"/>
                    </a:lnTo>
                    <a:cubicBezTo>
                      <a:pt x="2667939" y="4352642"/>
                      <a:pt x="2188765" y="2519221"/>
                      <a:pt x="1957242" y="0"/>
                    </a:cubicBezTo>
                    <a:lnTo>
                      <a:pt x="560630" y="1714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CF519B-F6F6-4305-95C5-4D1D50922726}"/>
                </a:ext>
              </a:extLst>
            </p:cNvPr>
            <p:cNvGrpSpPr/>
            <p:nvPr/>
          </p:nvGrpSpPr>
          <p:grpSpPr>
            <a:xfrm>
              <a:off x="753139" y="-50052"/>
              <a:ext cx="2660463" cy="5621832"/>
              <a:chOff x="925903" y="-56577"/>
              <a:chExt cx="2660463" cy="5621832"/>
            </a:xfrm>
          </p:grpSpPr>
          <p:grpSp>
            <p:nvGrpSpPr>
              <p:cNvPr id="129" name="Group 128">
                <a:extLst>
                  <a:ext uri="{FF2B5EF4-FFF2-40B4-BE49-F238E27FC236}">
                    <a16:creationId xmlns:a16="http://schemas.microsoft.com/office/drawing/2014/main" id="{A9EF1A7C-1142-403F-8322-6FE83C6267B3}"/>
                  </a:ext>
                </a:extLst>
              </p:cNvPr>
              <p:cNvGrpSpPr/>
              <p:nvPr/>
            </p:nvGrpSpPr>
            <p:grpSpPr>
              <a:xfrm rot="10228926">
                <a:off x="2345152" y="4256160"/>
                <a:ext cx="1127545" cy="1309095"/>
                <a:chOff x="4802271" y="1897244"/>
                <a:chExt cx="492910" cy="572275"/>
              </a:xfrm>
            </p:grpSpPr>
            <p:sp>
              <p:nvSpPr>
                <p:cNvPr id="135" name="Rectangle 8">
                  <a:extLst>
                    <a:ext uri="{FF2B5EF4-FFF2-40B4-BE49-F238E27FC236}">
                      <a16:creationId xmlns:a16="http://schemas.microsoft.com/office/drawing/2014/main" id="{7D39375B-2B62-4DE1-B346-31A190C79307}"/>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6">
                  <a:extLst>
                    <a:ext uri="{FF2B5EF4-FFF2-40B4-BE49-F238E27FC236}">
                      <a16:creationId xmlns:a16="http://schemas.microsoft.com/office/drawing/2014/main" id="{D73B280D-6AC1-4D44-B325-CC40B083DC88}"/>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30" name="Group 129">
                <a:extLst>
                  <a:ext uri="{FF2B5EF4-FFF2-40B4-BE49-F238E27FC236}">
                    <a16:creationId xmlns:a16="http://schemas.microsoft.com/office/drawing/2014/main" id="{9FBB470A-DAAE-4CED-9FB0-A05250A2170B}"/>
                  </a:ext>
                </a:extLst>
              </p:cNvPr>
              <p:cNvGrpSpPr/>
              <p:nvPr/>
            </p:nvGrpSpPr>
            <p:grpSpPr>
              <a:xfrm rot="11371074" flipH="1">
                <a:off x="1007927" y="4256160"/>
                <a:ext cx="1127545" cy="1309095"/>
                <a:chOff x="4802271" y="1897244"/>
                <a:chExt cx="492910" cy="572275"/>
              </a:xfrm>
            </p:grpSpPr>
            <p:sp>
              <p:nvSpPr>
                <p:cNvPr id="133" name="Rectangle 8">
                  <a:extLst>
                    <a:ext uri="{FF2B5EF4-FFF2-40B4-BE49-F238E27FC236}">
                      <a16:creationId xmlns:a16="http://schemas.microsoft.com/office/drawing/2014/main" id="{D5836B69-B984-4B80-B719-3D261F2E8C4F}"/>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6">
                  <a:extLst>
                    <a:ext uri="{FF2B5EF4-FFF2-40B4-BE49-F238E27FC236}">
                      <a16:creationId xmlns:a16="http://schemas.microsoft.com/office/drawing/2014/main" id="{6DC883E0-07CB-41C3-922E-894B4754CC09}"/>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31" name="Freeform: Shape 130">
                <a:extLst>
                  <a:ext uri="{FF2B5EF4-FFF2-40B4-BE49-F238E27FC236}">
                    <a16:creationId xmlns:a16="http://schemas.microsoft.com/office/drawing/2014/main" id="{DD3B9376-1528-4123-A614-A15118352CCE}"/>
                  </a:ext>
                </a:extLst>
              </p:cNvPr>
              <p:cNvSpPr/>
              <p:nvPr/>
            </p:nvSpPr>
            <p:spPr>
              <a:xfrm rot="10800000">
                <a:off x="2186635" y="-56577"/>
                <a:ext cx="643214" cy="2504922"/>
              </a:xfrm>
              <a:custGeom>
                <a:avLst/>
                <a:gdLst>
                  <a:gd name="connsiteX0" fmla="*/ 216501 w 643214"/>
                  <a:gd name="connsiteY0" fmla="*/ 2504922 h 2504922"/>
                  <a:gd name="connsiteX1" fmla="*/ 0 w 643214"/>
                  <a:gd name="connsiteY1" fmla="*/ 2504922 h 2504922"/>
                  <a:gd name="connsiteX2" fmla="*/ 161536 w 643214"/>
                  <a:gd name="connsiteY2" fmla="*/ 2023432 h 2504922"/>
                  <a:gd name="connsiteX3" fmla="*/ 441068 w 643214"/>
                  <a:gd name="connsiteY3" fmla="*/ 787787 h 2504922"/>
                  <a:gd name="connsiteX4" fmla="*/ 448805 w 643214"/>
                  <a:gd name="connsiteY4" fmla="*/ 34502 h 2504922"/>
                  <a:gd name="connsiteX5" fmla="*/ 448786 w 643214"/>
                  <a:gd name="connsiteY5" fmla="*/ 34443 h 2504922"/>
                  <a:gd name="connsiteX6" fmla="*/ 641908 w 643214"/>
                  <a:gd name="connsiteY6" fmla="*/ 0 h 2504922"/>
                  <a:gd name="connsiteX7" fmla="*/ 642457 w 643214"/>
                  <a:gd name="connsiteY7" fmla="*/ 28564 h 2504922"/>
                  <a:gd name="connsiteX8" fmla="*/ 555351 w 643214"/>
                  <a:gd name="connsiteY8" fmla="*/ 1233242 h 2504922"/>
                  <a:gd name="connsiteX9" fmla="*/ 315478 w 643214"/>
                  <a:gd name="connsiteY9" fmla="*/ 2204996 h 250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214" h="2504922">
                    <a:moveTo>
                      <a:pt x="216501" y="2504922"/>
                    </a:moveTo>
                    <a:lnTo>
                      <a:pt x="0" y="2504922"/>
                    </a:lnTo>
                    <a:lnTo>
                      <a:pt x="161536" y="2023432"/>
                    </a:lnTo>
                    <a:cubicBezTo>
                      <a:pt x="283541" y="1633302"/>
                      <a:pt x="386241" y="1228986"/>
                      <a:pt x="441068" y="787787"/>
                    </a:cubicBezTo>
                    <a:cubicBezTo>
                      <a:pt x="467417" y="575523"/>
                      <a:pt x="463617" y="136249"/>
                      <a:pt x="448805" y="34502"/>
                    </a:cubicBezTo>
                    <a:lnTo>
                      <a:pt x="448786" y="34443"/>
                    </a:lnTo>
                    <a:lnTo>
                      <a:pt x="641908" y="0"/>
                    </a:lnTo>
                    <a:lnTo>
                      <a:pt x="642457" y="28564"/>
                    </a:lnTo>
                    <a:cubicBezTo>
                      <a:pt x="644706" y="175329"/>
                      <a:pt x="647915" y="790092"/>
                      <a:pt x="555351" y="1233242"/>
                    </a:cubicBezTo>
                    <a:cubicBezTo>
                      <a:pt x="493961" y="1573719"/>
                      <a:pt x="411723" y="1895841"/>
                      <a:pt x="315478" y="2204996"/>
                    </a:cubicBezTo>
                    <a:close/>
                  </a:path>
                </a:pathLst>
              </a:custGeom>
              <a:solidFill>
                <a:schemeClr val="tx1">
                  <a:lumMod val="75000"/>
                  <a:lumOff val="25000"/>
                </a:schemeClr>
              </a:solidFill>
              <a:ln w="4780" cap="flat">
                <a:noFill/>
                <a:prstDash val="solid"/>
                <a:miter/>
              </a:ln>
            </p:spPr>
            <p:txBody>
              <a:bodyPr wrap="square" rtlCol="0" anchor="ctr">
                <a:noAutofit/>
              </a:bodyPr>
              <a:lstStyle/>
              <a:p>
                <a:endParaRPr lang="en-US" dirty="0"/>
              </a:p>
            </p:txBody>
          </p:sp>
          <p:pic>
            <p:nvPicPr>
              <p:cNvPr id="132" name="Graphic 131">
                <a:extLst>
                  <a:ext uri="{FF2B5EF4-FFF2-40B4-BE49-F238E27FC236}">
                    <a16:creationId xmlns:a16="http://schemas.microsoft.com/office/drawing/2014/main" id="{376C61D1-775A-41DB-84D3-09C24156F3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903" y="2257689"/>
                <a:ext cx="2660463" cy="2037959"/>
              </a:xfrm>
              <a:prstGeom prst="rect">
                <a:avLst/>
              </a:prstGeom>
            </p:spPr>
          </p:pic>
        </p:grpSp>
        <p:grpSp>
          <p:nvGrpSpPr>
            <p:cNvPr id="137" name="Group 136">
              <a:extLst>
                <a:ext uri="{FF2B5EF4-FFF2-40B4-BE49-F238E27FC236}">
                  <a16:creationId xmlns:a16="http://schemas.microsoft.com/office/drawing/2014/main" id="{27358683-7192-4186-B383-EB28E2B761A9}"/>
                </a:ext>
              </a:extLst>
            </p:cNvPr>
            <p:cNvGrpSpPr/>
            <p:nvPr/>
          </p:nvGrpSpPr>
          <p:grpSpPr>
            <a:xfrm>
              <a:off x="5655344" y="0"/>
              <a:ext cx="1325557" cy="5965066"/>
              <a:chOff x="5655344" y="0"/>
              <a:chExt cx="1325557" cy="5965066"/>
            </a:xfrm>
          </p:grpSpPr>
          <p:grpSp>
            <p:nvGrpSpPr>
              <p:cNvPr id="138" name="Group 137">
                <a:extLst>
                  <a:ext uri="{FF2B5EF4-FFF2-40B4-BE49-F238E27FC236}">
                    <a16:creationId xmlns:a16="http://schemas.microsoft.com/office/drawing/2014/main" id="{FD1B5B64-9251-472F-B3F0-B43C9F743801}"/>
                  </a:ext>
                </a:extLst>
              </p:cNvPr>
              <p:cNvGrpSpPr/>
              <p:nvPr/>
            </p:nvGrpSpPr>
            <p:grpSpPr>
              <a:xfrm>
                <a:off x="5655344" y="4480259"/>
                <a:ext cx="1212531" cy="1484807"/>
                <a:chOff x="5655344" y="4480259"/>
                <a:chExt cx="1212531" cy="1484807"/>
              </a:xfrm>
            </p:grpSpPr>
            <p:sp>
              <p:nvSpPr>
                <p:cNvPr id="140" name="Rectangle 139">
                  <a:extLst>
                    <a:ext uri="{FF2B5EF4-FFF2-40B4-BE49-F238E27FC236}">
                      <a16:creationId xmlns:a16="http://schemas.microsoft.com/office/drawing/2014/main" id="{D51FBB94-1B7E-408A-B3FC-326AF513D448}"/>
                    </a:ext>
                  </a:extLst>
                </p:cNvPr>
                <p:cNvSpPr/>
                <p:nvPr/>
              </p:nvSpPr>
              <p:spPr>
                <a:xfrm rot="536029">
                  <a:off x="6343989" y="4480259"/>
                  <a:ext cx="163022" cy="316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9207B422-B706-4A32-8256-DEAB11514EFB}"/>
                    </a:ext>
                  </a:extLst>
                </p:cNvPr>
                <p:cNvGrpSpPr/>
                <p:nvPr/>
              </p:nvGrpSpPr>
              <p:grpSpPr>
                <a:xfrm rot="11700000">
                  <a:off x="5655344" y="4752535"/>
                  <a:ext cx="1212531" cy="1212531"/>
                  <a:chOff x="7123973" y="1204727"/>
                  <a:chExt cx="252497" cy="252497"/>
                </a:xfrm>
              </p:grpSpPr>
              <p:grpSp>
                <p:nvGrpSpPr>
                  <p:cNvPr id="142" name="Group 141">
                    <a:extLst>
                      <a:ext uri="{FF2B5EF4-FFF2-40B4-BE49-F238E27FC236}">
                        <a16:creationId xmlns:a16="http://schemas.microsoft.com/office/drawing/2014/main" id="{731A7488-AB70-4563-9598-99B060789856}"/>
                      </a:ext>
                    </a:extLst>
                  </p:cNvPr>
                  <p:cNvGrpSpPr/>
                  <p:nvPr/>
                </p:nvGrpSpPr>
                <p:grpSpPr>
                  <a:xfrm>
                    <a:off x="7123973" y="1204727"/>
                    <a:ext cx="252497" cy="252497"/>
                    <a:chOff x="4915373" y="1633391"/>
                    <a:chExt cx="342000" cy="342000"/>
                  </a:xfrm>
                </p:grpSpPr>
                <p:sp>
                  <p:nvSpPr>
                    <p:cNvPr id="145" name="Oval 144">
                      <a:extLst>
                        <a:ext uri="{FF2B5EF4-FFF2-40B4-BE49-F238E27FC236}">
                          <a16:creationId xmlns:a16="http://schemas.microsoft.com/office/drawing/2014/main" id="{62B9DD17-F0C9-4D6B-99DB-D5F9C22E52FC}"/>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435DFCB8-9C43-48BC-9BDA-6B4C563711FC}"/>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6436AA8E-DFDF-4802-A60A-9AC6B92BA0B9}"/>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43" name="Chord 142">
                    <a:extLst>
                      <a:ext uri="{FF2B5EF4-FFF2-40B4-BE49-F238E27FC236}">
                        <a16:creationId xmlns:a16="http://schemas.microsoft.com/office/drawing/2014/main" id="{5418E43C-1057-4103-96B4-C4E8267AD738}"/>
                      </a:ext>
                    </a:extLst>
                  </p:cNvPr>
                  <p:cNvSpPr/>
                  <p:nvPr/>
                </p:nvSpPr>
                <p:spPr>
                  <a:xfrm rot="20881907">
                    <a:off x="7167196" y="1276843"/>
                    <a:ext cx="152933" cy="152933"/>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44" name="Chord 143">
                    <a:extLst>
                      <a:ext uri="{FF2B5EF4-FFF2-40B4-BE49-F238E27FC236}">
                        <a16:creationId xmlns:a16="http://schemas.microsoft.com/office/drawing/2014/main" id="{433D0561-382F-4A04-BAAB-C7D0409CA79B}"/>
                      </a:ext>
                    </a:extLst>
                  </p:cNvPr>
                  <p:cNvSpPr/>
                  <p:nvPr/>
                </p:nvSpPr>
                <p:spPr>
                  <a:xfrm rot="20881907">
                    <a:off x="7167196" y="1276843"/>
                    <a:ext cx="152933" cy="152933"/>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
            <p:nvSpPr>
              <p:cNvPr id="139" name="Freeform: Shape 138">
                <a:extLst>
                  <a:ext uri="{FF2B5EF4-FFF2-40B4-BE49-F238E27FC236}">
                    <a16:creationId xmlns:a16="http://schemas.microsoft.com/office/drawing/2014/main" id="{71DA735F-1F72-4DAE-A71B-50C9C0D09B56}"/>
                  </a:ext>
                </a:extLst>
              </p:cNvPr>
              <p:cNvSpPr/>
              <p:nvPr/>
            </p:nvSpPr>
            <p:spPr>
              <a:xfrm rot="10800000">
                <a:off x="6332106" y="0"/>
                <a:ext cx="648795" cy="4657780"/>
              </a:xfrm>
              <a:custGeom>
                <a:avLst/>
                <a:gdLst>
                  <a:gd name="connsiteX0" fmla="*/ 216501 w 643214"/>
                  <a:gd name="connsiteY0" fmla="*/ 2504922 h 2504922"/>
                  <a:gd name="connsiteX1" fmla="*/ 0 w 643214"/>
                  <a:gd name="connsiteY1" fmla="*/ 2504922 h 2504922"/>
                  <a:gd name="connsiteX2" fmla="*/ 161536 w 643214"/>
                  <a:gd name="connsiteY2" fmla="*/ 2023432 h 2504922"/>
                  <a:gd name="connsiteX3" fmla="*/ 441068 w 643214"/>
                  <a:gd name="connsiteY3" fmla="*/ 787787 h 2504922"/>
                  <a:gd name="connsiteX4" fmla="*/ 448805 w 643214"/>
                  <a:gd name="connsiteY4" fmla="*/ 34502 h 2504922"/>
                  <a:gd name="connsiteX5" fmla="*/ 448786 w 643214"/>
                  <a:gd name="connsiteY5" fmla="*/ 34443 h 2504922"/>
                  <a:gd name="connsiteX6" fmla="*/ 641908 w 643214"/>
                  <a:gd name="connsiteY6" fmla="*/ 0 h 2504922"/>
                  <a:gd name="connsiteX7" fmla="*/ 642457 w 643214"/>
                  <a:gd name="connsiteY7" fmla="*/ 28564 h 2504922"/>
                  <a:gd name="connsiteX8" fmla="*/ 555351 w 643214"/>
                  <a:gd name="connsiteY8" fmla="*/ 1233242 h 2504922"/>
                  <a:gd name="connsiteX9" fmla="*/ 315478 w 643214"/>
                  <a:gd name="connsiteY9" fmla="*/ 2204996 h 2504922"/>
                  <a:gd name="connsiteX0" fmla="*/ 407001 w 643214"/>
                  <a:gd name="connsiteY0" fmla="*/ 4314672 h 4314672"/>
                  <a:gd name="connsiteX1" fmla="*/ 0 w 643214"/>
                  <a:gd name="connsiteY1" fmla="*/ 2504922 h 4314672"/>
                  <a:gd name="connsiteX2" fmla="*/ 161536 w 643214"/>
                  <a:gd name="connsiteY2" fmla="*/ 2023432 h 4314672"/>
                  <a:gd name="connsiteX3" fmla="*/ 441068 w 643214"/>
                  <a:gd name="connsiteY3" fmla="*/ 787787 h 4314672"/>
                  <a:gd name="connsiteX4" fmla="*/ 448805 w 643214"/>
                  <a:gd name="connsiteY4" fmla="*/ 34502 h 4314672"/>
                  <a:gd name="connsiteX5" fmla="*/ 448786 w 643214"/>
                  <a:gd name="connsiteY5" fmla="*/ 34443 h 4314672"/>
                  <a:gd name="connsiteX6" fmla="*/ 641908 w 643214"/>
                  <a:gd name="connsiteY6" fmla="*/ 0 h 4314672"/>
                  <a:gd name="connsiteX7" fmla="*/ 642457 w 643214"/>
                  <a:gd name="connsiteY7" fmla="*/ 28564 h 4314672"/>
                  <a:gd name="connsiteX8" fmla="*/ 555351 w 643214"/>
                  <a:gd name="connsiteY8" fmla="*/ 1233242 h 4314672"/>
                  <a:gd name="connsiteX9" fmla="*/ 315478 w 643214"/>
                  <a:gd name="connsiteY9" fmla="*/ 2204996 h 4314672"/>
                  <a:gd name="connsiteX10" fmla="*/ 407001 w 643214"/>
                  <a:gd name="connsiteY10" fmla="*/ 4314672 h 4314672"/>
                  <a:gd name="connsiteX0" fmla="*/ 245465 w 481678"/>
                  <a:gd name="connsiteY0" fmla="*/ 4314672 h 4409922"/>
                  <a:gd name="connsiteX1" fmla="*/ 28964 w 481678"/>
                  <a:gd name="connsiteY1" fmla="*/ 4409922 h 4409922"/>
                  <a:gd name="connsiteX2" fmla="*/ 0 w 481678"/>
                  <a:gd name="connsiteY2" fmla="*/ 2023432 h 4409922"/>
                  <a:gd name="connsiteX3" fmla="*/ 279532 w 481678"/>
                  <a:gd name="connsiteY3" fmla="*/ 787787 h 4409922"/>
                  <a:gd name="connsiteX4" fmla="*/ 287269 w 481678"/>
                  <a:gd name="connsiteY4" fmla="*/ 34502 h 4409922"/>
                  <a:gd name="connsiteX5" fmla="*/ 287250 w 481678"/>
                  <a:gd name="connsiteY5" fmla="*/ 34443 h 4409922"/>
                  <a:gd name="connsiteX6" fmla="*/ 480372 w 481678"/>
                  <a:gd name="connsiteY6" fmla="*/ 0 h 4409922"/>
                  <a:gd name="connsiteX7" fmla="*/ 480921 w 481678"/>
                  <a:gd name="connsiteY7" fmla="*/ 28564 h 4409922"/>
                  <a:gd name="connsiteX8" fmla="*/ 393815 w 481678"/>
                  <a:gd name="connsiteY8" fmla="*/ 1233242 h 4409922"/>
                  <a:gd name="connsiteX9" fmla="*/ 153942 w 481678"/>
                  <a:gd name="connsiteY9" fmla="*/ 2204996 h 4409922"/>
                  <a:gd name="connsiteX10" fmla="*/ 245465 w 481678"/>
                  <a:gd name="connsiteY10" fmla="*/ 4314672 h 4409922"/>
                  <a:gd name="connsiteX0" fmla="*/ 245465 w 481678"/>
                  <a:gd name="connsiteY0" fmla="*/ 4314672 h 4314672"/>
                  <a:gd name="connsiteX1" fmla="*/ 48014 w 481678"/>
                  <a:gd name="connsiteY1" fmla="*/ 4314672 h 4314672"/>
                  <a:gd name="connsiteX2" fmla="*/ 0 w 481678"/>
                  <a:gd name="connsiteY2" fmla="*/ 2023432 h 4314672"/>
                  <a:gd name="connsiteX3" fmla="*/ 279532 w 481678"/>
                  <a:gd name="connsiteY3" fmla="*/ 787787 h 4314672"/>
                  <a:gd name="connsiteX4" fmla="*/ 287269 w 481678"/>
                  <a:gd name="connsiteY4" fmla="*/ 34502 h 4314672"/>
                  <a:gd name="connsiteX5" fmla="*/ 287250 w 481678"/>
                  <a:gd name="connsiteY5" fmla="*/ 34443 h 4314672"/>
                  <a:gd name="connsiteX6" fmla="*/ 480372 w 481678"/>
                  <a:gd name="connsiteY6" fmla="*/ 0 h 4314672"/>
                  <a:gd name="connsiteX7" fmla="*/ 480921 w 481678"/>
                  <a:gd name="connsiteY7" fmla="*/ 28564 h 4314672"/>
                  <a:gd name="connsiteX8" fmla="*/ 393815 w 481678"/>
                  <a:gd name="connsiteY8" fmla="*/ 1233242 h 4314672"/>
                  <a:gd name="connsiteX9" fmla="*/ 153942 w 481678"/>
                  <a:gd name="connsiteY9" fmla="*/ 2204996 h 4314672"/>
                  <a:gd name="connsiteX10" fmla="*/ 245465 w 481678"/>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414347 w 650560"/>
                  <a:gd name="connsiteY0" fmla="*/ 4314672 h 4314672"/>
                  <a:gd name="connsiteX1" fmla="*/ 216896 w 650560"/>
                  <a:gd name="connsiteY1" fmla="*/ 4314672 h 4314672"/>
                  <a:gd name="connsiteX2" fmla="*/ 168882 w 650560"/>
                  <a:gd name="connsiteY2" fmla="*/ 2023432 h 4314672"/>
                  <a:gd name="connsiteX3" fmla="*/ 448414 w 650560"/>
                  <a:gd name="connsiteY3" fmla="*/ 787787 h 4314672"/>
                  <a:gd name="connsiteX4" fmla="*/ 456151 w 650560"/>
                  <a:gd name="connsiteY4" fmla="*/ 34502 h 4314672"/>
                  <a:gd name="connsiteX5" fmla="*/ 456132 w 650560"/>
                  <a:gd name="connsiteY5" fmla="*/ 34443 h 4314672"/>
                  <a:gd name="connsiteX6" fmla="*/ 649254 w 650560"/>
                  <a:gd name="connsiteY6" fmla="*/ 0 h 4314672"/>
                  <a:gd name="connsiteX7" fmla="*/ 649803 w 650560"/>
                  <a:gd name="connsiteY7" fmla="*/ 28564 h 4314672"/>
                  <a:gd name="connsiteX8" fmla="*/ 562697 w 650560"/>
                  <a:gd name="connsiteY8" fmla="*/ 1233242 h 4314672"/>
                  <a:gd name="connsiteX9" fmla="*/ 322824 w 650560"/>
                  <a:gd name="connsiteY9" fmla="*/ 2204996 h 4314672"/>
                  <a:gd name="connsiteX10" fmla="*/ 414347 w 650560"/>
                  <a:gd name="connsiteY10" fmla="*/ 4314672 h 4314672"/>
                  <a:gd name="connsiteX0" fmla="*/ 414347 w 650560"/>
                  <a:gd name="connsiteY0" fmla="*/ 4314672 h 4314672"/>
                  <a:gd name="connsiteX1" fmla="*/ 216896 w 650560"/>
                  <a:gd name="connsiteY1" fmla="*/ 4314672 h 4314672"/>
                  <a:gd name="connsiteX2" fmla="*/ 168882 w 650560"/>
                  <a:gd name="connsiteY2" fmla="*/ 2023432 h 4314672"/>
                  <a:gd name="connsiteX3" fmla="*/ 448414 w 650560"/>
                  <a:gd name="connsiteY3" fmla="*/ 787787 h 4314672"/>
                  <a:gd name="connsiteX4" fmla="*/ 456151 w 650560"/>
                  <a:gd name="connsiteY4" fmla="*/ 34502 h 4314672"/>
                  <a:gd name="connsiteX5" fmla="*/ 456132 w 650560"/>
                  <a:gd name="connsiteY5" fmla="*/ 34443 h 4314672"/>
                  <a:gd name="connsiteX6" fmla="*/ 649254 w 650560"/>
                  <a:gd name="connsiteY6" fmla="*/ 0 h 4314672"/>
                  <a:gd name="connsiteX7" fmla="*/ 649803 w 650560"/>
                  <a:gd name="connsiteY7" fmla="*/ 28564 h 4314672"/>
                  <a:gd name="connsiteX8" fmla="*/ 562697 w 650560"/>
                  <a:gd name="connsiteY8" fmla="*/ 1233242 h 4314672"/>
                  <a:gd name="connsiteX9" fmla="*/ 322824 w 650560"/>
                  <a:gd name="connsiteY9" fmla="*/ 2204996 h 4314672"/>
                  <a:gd name="connsiteX10" fmla="*/ 414347 w 650560"/>
                  <a:gd name="connsiteY10" fmla="*/ 4314672 h 4314672"/>
                  <a:gd name="connsiteX0" fmla="*/ 434653 w 670866"/>
                  <a:gd name="connsiteY0" fmla="*/ 4314672 h 4314672"/>
                  <a:gd name="connsiteX1" fmla="*/ 237202 w 670866"/>
                  <a:gd name="connsiteY1" fmla="*/ 4314672 h 4314672"/>
                  <a:gd name="connsiteX2" fmla="*/ 151088 w 670866"/>
                  <a:gd name="connsiteY2" fmla="*/ 2080582 h 4314672"/>
                  <a:gd name="connsiteX3" fmla="*/ 468720 w 670866"/>
                  <a:gd name="connsiteY3" fmla="*/ 787787 h 4314672"/>
                  <a:gd name="connsiteX4" fmla="*/ 476457 w 670866"/>
                  <a:gd name="connsiteY4" fmla="*/ 34502 h 4314672"/>
                  <a:gd name="connsiteX5" fmla="*/ 476438 w 670866"/>
                  <a:gd name="connsiteY5" fmla="*/ 34443 h 4314672"/>
                  <a:gd name="connsiteX6" fmla="*/ 669560 w 670866"/>
                  <a:gd name="connsiteY6" fmla="*/ 0 h 4314672"/>
                  <a:gd name="connsiteX7" fmla="*/ 670109 w 670866"/>
                  <a:gd name="connsiteY7" fmla="*/ 28564 h 4314672"/>
                  <a:gd name="connsiteX8" fmla="*/ 583003 w 670866"/>
                  <a:gd name="connsiteY8" fmla="*/ 1233242 h 4314672"/>
                  <a:gd name="connsiteX9" fmla="*/ 343130 w 670866"/>
                  <a:gd name="connsiteY9" fmla="*/ 2204996 h 4314672"/>
                  <a:gd name="connsiteX10" fmla="*/ 434653 w 670866"/>
                  <a:gd name="connsiteY10" fmla="*/ 4314672 h 4314672"/>
                  <a:gd name="connsiteX0" fmla="*/ 404825 w 641038"/>
                  <a:gd name="connsiteY0" fmla="*/ 4314672 h 4314672"/>
                  <a:gd name="connsiteX1" fmla="*/ 207374 w 641038"/>
                  <a:gd name="connsiteY1" fmla="*/ 4314672 h 4314672"/>
                  <a:gd name="connsiteX2" fmla="*/ 121260 w 641038"/>
                  <a:gd name="connsiteY2" fmla="*/ 2080582 h 4314672"/>
                  <a:gd name="connsiteX3" fmla="*/ 438892 w 641038"/>
                  <a:gd name="connsiteY3" fmla="*/ 787787 h 4314672"/>
                  <a:gd name="connsiteX4" fmla="*/ 446629 w 641038"/>
                  <a:gd name="connsiteY4" fmla="*/ 34502 h 4314672"/>
                  <a:gd name="connsiteX5" fmla="*/ 446610 w 641038"/>
                  <a:gd name="connsiteY5" fmla="*/ 34443 h 4314672"/>
                  <a:gd name="connsiteX6" fmla="*/ 639732 w 641038"/>
                  <a:gd name="connsiteY6" fmla="*/ 0 h 4314672"/>
                  <a:gd name="connsiteX7" fmla="*/ 640281 w 641038"/>
                  <a:gd name="connsiteY7" fmla="*/ 28564 h 4314672"/>
                  <a:gd name="connsiteX8" fmla="*/ 553175 w 641038"/>
                  <a:gd name="connsiteY8" fmla="*/ 1233242 h 4314672"/>
                  <a:gd name="connsiteX9" fmla="*/ 313302 w 641038"/>
                  <a:gd name="connsiteY9" fmla="*/ 2204996 h 4314672"/>
                  <a:gd name="connsiteX10" fmla="*/ 404825 w 641038"/>
                  <a:gd name="connsiteY10" fmla="*/ 4314672 h 4314672"/>
                  <a:gd name="connsiteX0" fmla="*/ 397704 w 633917"/>
                  <a:gd name="connsiteY0" fmla="*/ 4314672 h 4314672"/>
                  <a:gd name="connsiteX1" fmla="*/ 200253 w 633917"/>
                  <a:gd name="connsiteY1" fmla="*/ 4314672 h 4314672"/>
                  <a:gd name="connsiteX2" fmla="*/ 114139 w 633917"/>
                  <a:gd name="connsiteY2" fmla="*/ 2080582 h 4314672"/>
                  <a:gd name="connsiteX3" fmla="*/ 431771 w 633917"/>
                  <a:gd name="connsiteY3" fmla="*/ 787787 h 4314672"/>
                  <a:gd name="connsiteX4" fmla="*/ 439508 w 633917"/>
                  <a:gd name="connsiteY4" fmla="*/ 34502 h 4314672"/>
                  <a:gd name="connsiteX5" fmla="*/ 439489 w 633917"/>
                  <a:gd name="connsiteY5" fmla="*/ 34443 h 4314672"/>
                  <a:gd name="connsiteX6" fmla="*/ 632611 w 633917"/>
                  <a:gd name="connsiteY6" fmla="*/ 0 h 4314672"/>
                  <a:gd name="connsiteX7" fmla="*/ 633160 w 633917"/>
                  <a:gd name="connsiteY7" fmla="*/ 28564 h 4314672"/>
                  <a:gd name="connsiteX8" fmla="*/ 546054 w 633917"/>
                  <a:gd name="connsiteY8" fmla="*/ 1233242 h 4314672"/>
                  <a:gd name="connsiteX9" fmla="*/ 306181 w 633917"/>
                  <a:gd name="connsiteY9" fmla="*/ 2204996 h 4314672"/>
                  <a:gd name="connsiteX10" fmla="*/ 397704 w 633917"/>
                  <a:gd name="connsiteY10" fmla="*/ 4314672 h 431467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39508 w 633917"/>
                  <a:gd name="connsiteY4" fmla="*/ 77732 h 4357902"/>
                  <a:gd name="connsiteX5" fmla="*/ 479949 w 633917"/>
                  <a:gd name="connsiteY5" fmla="*/ 0 h 4357902"/>
                  <a:gd name="connsiteX6" fmla="*/ 632611 w 633917"/>
                  <a:gd name="connsiteY6" fmla="*/ 43230 h 4357902"/>
                  <a:gd name="connsiteX7" fmla="*/ 633160 w 633917"/>
                  <a:gd name="connsiteY7" fmla="*/ 71794 h 4357902"/>
                  <a:gd name="connsiteX8" fmla="*/ 546054 w 633917"/>
                  <a:gd name="connsiteY8" fmla="*/ 1276472 h 4357902"/>
                  <a:gd name="connsiteX9" fmla="*/ 306181 w 633917"/>
                  <a:gd name="connsiteY9" fmla="*/ 2248226 h 4357902"/>
                  <a:gd name="connsiteX10" fmla="*/ 397704 w 633917"/>
                  <a:gd name="connsiteY10"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79949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79949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47581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47581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2611"/>
                  <a:gd name="connsiteY0" fmla="*/ 4357902 h 4357902"/>
                  <a:gd name="connsiteX1" fmla="*/ 200253 w 632611"/>
                  <a:gd name="connsiteY1" fmla="*/ 4357902 h 4357902"/>
                  <a:gd name="connsiteX2" fmla="*/ 114139 w 632611"/>
                  <a:gd name="connsiteY2" fmla="*/ 2123812 h 4357902"/>
                  <a:gd name="connsiteX3" fmla="*/ 431771 w 632611"/>
                  <a:gd name="connsiteY3" fmla="*/ 831017 h 4357902"/>
                  <a:gd name="connsiteX4" fmla="*/ 447581 w 632611"/>
                  <a:gd name="connsiteY4" fmla="*/ 0 h 4357902"/>
                  <a:gd name="connsiteX5" fmla="*/ 632611 w 632611"/>
                  <a:gd name="connsiteY5" fmla="*/ 43230 h 4357902"/>
                  <a:gd name="connsiteX6" fmla="*/ 546054 w 632611"/>
                  <a:gd name="connsiteY6" fmla="*/ 1276472 h 4357902"/>
                  <a:gd name="connsiteX7" fmla="*/ 306181 w 632611"/>
                  <a:gd name="connsiteY7" fmla="*/ 2248226 h 4357902"/>
                  <a:gd name="connsiteX8" fmla="*/ 397704 w 632611"/>
                  <a:gd name="connsiteY8" fmla="*/ 4357902 h 4357902"/>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5669 h 4365669"/>
                  <a:gd name="connsiteX1" fmla="*/ 200253 w 648795"/>
                  <a:gd name="connsiteY1" fmla="*/ 4365669 h 4365669"/>
                  <a:gd name="connsiteX2" fmla="*/ 114139 w 648795"/>
                  <a:gd name="connsiteY2" fmla="*/ 2131579 h 4365669"/>
                  <a:gd name="connsiteX3" fmla="*/ 431771 w 648795"/>
                  <a:gd name="connsiteY3" fmla="*/ 838784 h 4365669"/>
                  <a:gd name="connsiteX4" fmla="*/ 471857 w 648795"/>
                  <a:gd name="connsiteY4" fmla="*/ 0 h 4365669"/>
                  <a:gd name="connsiteX5" fmla="*/ 648795 w 648795"/>
                  <a:gd name="connsiteY5" fmla="*/ 4393 h 4365669"/>
                  <a:gd name="connsiteX6" fmla="*/ 546054 w 648795"/>
                  <a:gd name="connsiteY6" fmla="*/ 1284239 h 4365669"/>
                  <a:gd name="connsiteX7" fmla="*/ 306181 w 648795"/>
                  <a:gd name="connsiteY7" fmla="*/ 2255993 h 4365669"/>
                  <a:gd name="connsiteX8" fmla="*/ 397704 w 648795"/>
                  <a:gd name="connsiteY8" fmla="*/ 4365669 h 4365669"/>
                  <a:gd name="connsiteX0" fmla="*/ 397704 w 648795"/>
                  <a:gd name="connsiteY0" fmla="*/ 4365669 h 4365669"/>
                  <a:gd name="connsiteX1" fmla="*/ 200253 w 648795"/>
                  <a:gd name="connsiteY1" fmla="*/ 4365669 h 4365669"/>
                  <a:gd name="connsiteX2" fmla="*/ 114139 w 648795"/>
                  <a:gd name="connsiteY2" fmla="*/ 2131579 h 4365669"/>
                  <a:gd name="connsiteX3" fmla="*/ 431771 w 648795"/>
                  <a:gd name="connsiteY3" fmla="*/ 838784 h 4365669"/>
                  <a:gd name="connsiteX4" fmla="*/ 471857 w 648795"/>
                  <a:gd name="connsiteY4" fmla="*/ 0 h 4365669"/>
                  <a:gd name="connsiteX5" fmla="*/ 648795 w 648795"/>
                  <a:gd name="connsiteY5" fmla="*/ 4393 h 4365669"/>
                  <a:gd name="connsiteX6" fmla="*/ 546054 w 648795"/>
                  <a:gd name="connsiteY6" fmla="*/ 1284239 h 4365669"/>
                  <a:gd name="connsiteX7" fmla="*/ 306181 w 648795"/>
                  <a:gd name="connsiteY7" fmla="*/ 2255993 h 4365669"/>
                  <a:gd name="connsiteX8" fmla="*/ 397704 w 648795"/>
                  <a:gd name="connsiteY8" fmla="*/ 4365669 h 4365669"/>
                  <a:gd name="connsiteX0" fmla="*/ 397704 w 648795"/>
                  <a:gd name="connsiteY0" fmla="*/ 4411414 h 4411414"/>
                  <a:gd name="connsiteX1" fmla="*/ 200253 w 648795"/>
                  <a:gd name="connsiteY1" fmla="*/ 4411414 h 4411414"/>
                  <a:gd name="connsiteX2" fmla="*/ 114139 w 648795"/>
                  <a:gd name="connsiteY2" fmla="*/ 2177324 h 4411414"/>
                  <a:gd name="connsiteX3" fmla="*/ 431771 w 648795"/>
                  <a:gd name="connsiteY3" fmla="*/ 884529 h 4411414"/>
                  <a:gd name="connsiteX4" fmla="*/ 455672 w 648795"/>
                  <a:gd name="connsiteY4" fmla="*/ 0 h 4411414"/>
                  <a:gd name="connsiteX5" fmla="*/ 648795 w 648795"/>
                  <a:gd name="connsiteY5" fmla="*/ 50138 h 4411414"/>
                  <a:gd name="connsiteX6" fmla="*/ 546054 w 648795"/>
                  <a:gd name="connsiteY6" fmla="*/ 1329984 h 4411414"/>
                  <a:gd name="connsiteX7" fmla="*/ 306181 w 648795"/>
                  <a:gd name="connsiteY7" fmla="*/ 2301738 h 4411414"/>
                  <a:gd name="connsiteX8" fmla="*/ 397704 w 648795"/>
                  <a:gd name="connsiteY8" fmla="*/ 4411414 h 4411414"/>
                  <a:gd name="connsiteX0" fmla="*/ 397704 w 648795"/>
                  <a:gd name="connsiteY0" fmla="*/ 4388540 h 4388540"/>
                  <a:gd name="connsiteX1" fmla="*/ 200253 w 648795"/>
                  <a:gd name="connsiteY1" fmla="*/ 4388540 h 4388540"/>
                  <a:gd name="connsiteX2" fmla="*/ 114139 w 648795"/>
                  <a:gd name="connsiteY2" fmla="*/ 2154450 h 4388540"/>
                  <a:gd name="connsiteX3" fmla="*/ 431771 w 648795"/>
                  <a:gd name="connsiteY3" fmla="*/ 861655 h 4388540"/>
                  <a:gd name="connsiteX4" fmla="*/ 455672 w 648795"/>
                  <a:gd name="connsiteY4" fmla="*/ 0 h 4388540"/>
                  <a:gd name="connsiteX5" fmla="*/ 648795 w 648795"/>
                  <a:gd name="connsiteY5" fmla="*/ 27264 h 4388540"/>
                  <a:gd name="connsiteX6" fmla="*/ 546054 w 648795"/>
                  <a:gd name="connsiteY6" fmla="*/ 1307110 h 4388540"/>
                  <a:gd name="connsiteX7" fmla="*/ 306181 w 648795"/>
                  <a:gd name="connsiteY7" fmla="*/ 2278864 h 4388540"/>
                  <a:gd name="connsiteX8" fmla="*/ 397704 w 648795"/>
                  <a:gd name="connsiteY8" fmla="*/ 4388540 h 4388540"/>
                  <a:gd name="connsiteX0" fmla="*/ 397704 w 648795"/>
                  <a:gd name="connsiteY0" fmla="*/ 4388540 h 4388540"/>
                  <a:gd name="connsiteX1" fmla="*/ 200253 w 648795"/>
                  <a:gd name="connsiteY1" fmla="*/ 4388540 h 4388540"/>
                  <a:gd name="connsiteX2" fmla="*/ 114139 w 648795"/>
                  <a:gd name="connsiteY2" fmla="*/ 2154450 h 4388540"/>
                  <a:gd name="connsiteX3" fmla="*/ 431771 w 648795"/>
                  <a:gd name="connsiteY3" fmla="*/ 861655 h 4388540"/>
                  <a:gd name="connsiteX4" fmla="*/ 455672 w 648795"/>
                  <a:gd name="connsiteY4" fmla="*/ 0 h 4388540"/>
                  <a:gd name="connsiteX5" fmla="*/ 648795 w 648795"/>
                  <a:gd name="connsiteY5" fmla="*/ 27264 h 4388540"/>
                  <a:gd name="connsiteX6" fmla="*/ 546054 w 648795"/>
                  <a:gd name="connsiteY6" fmla="*/ 1307110 h 4388540"/>
                  <a:gd name="connsiteX7" fmla="*/ 306181 w 648795"/>
                  <a:gd name="connsiteY7" fmla="*/ 2278864 h 4388540"/>
                  <a:gd name="connsiteX8" fmla="*/ 397704 w 648795"/>
                  <a:gd name="connsiteY8" fmla="*/ 4388540 h 438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8795" h="4388540">
                    <a:moveTo>
                      <a:pt x="397704" y="4388540"/>
                    </a:moveTo>
                    <a:lnTo>
                      <a:pt x="200253" y="4388540"/>
                    </a:lnTo>
                    <a:cubicBezTo>
                      <a:pt x="-101502" y="3034243"/>
                      <a:pt x="-3206" y="2784847"/>
                      <a:pt x="114139" y="2154450"/>
                    </a:cubicBezTo>
                    <a:cubicBezTo>
                      <a:pt x="236144" y="1764320"/>
                      <a:pt x="374849" y="1220730"/>
                      <a:pt x="431771" y="861655"/>
                    </a:cubicBezTo>
                    <a:cubicBezTo>
                      <a:pt x="488693" y="502580"/>
                      <a:pt x="438383" y="286360"/>
                      <a:pt x="455672" y="0"/>
                    </a:cubicBezTo>
                    <a:lnTo>
                      <a:pt x="648795" y="27264"/>
                    </a:lnTo>
                    <a:cubicBezTo>
                      <a:pt x="646916" y="477181"/>
                      <a:pt x="645037" y="833890"/>
                      <a:pt x="546054" y="1307110"/>
                    </a:cubicBezTo>
                    <a:cubicBezTo>
                      <a:pt x="484664" y="1647587"/>
                      <a:pt x="402426" y="1969709"/>
                      <a:pt x="306181" y="2278864"/>
                    </a:cubicBezTo>
                    <a:cubicBezTo>
                      <a:pt x="196989" y="2664589"/>
                      <a:pt x="144946" y="3317015"/>
                      <a:pt x="397704" y="4388540"/>
                    </a:cubicBezTo>
                    <a:close/>
                  </a:path>
                </a:pathLst>
              </a:custGeom>
              <a:solidFill>
                <a:schemeClr val="tx1">
                  <a:lumMod val="75000"/>
                  <a:lumOff val="25000"/>
                </a:schemeClr>
              </a:solidFill>
              <a:ln w="4780" cap="flat">
                <a:noFill/>
                <a:prstDash val="solid"/>
                <a:miter/>
              </a:ln>
            </p:spPr>
            <p:txBody>
              <a:bodyPr wrap="square" rtlCol="0" anchor="ctr">
                <a:noAutofit/>
              </a:bodyPr>
              <a:lstStyle/>
              <a:p>
                <a:endParaRPr lang="en-US" dirty="0"/>
              </a:p>
            </p:txBody>
          </p:sp>
        </p:grpSp>
      </p:grpSp>
      <p:sp>
        <p:nvSpPr>
          <p:cNvPr id="36" name="Block Arc 11">
            <a:extLst>
              <a:ext uri="{FF2B5EF4-FFF2-40B4-BE49-F238E27FC236}">
                <a16:creationId xmlns:a16="http://schemas.microsoft.com/office/drawing/2014/main" id="{11BA05BC-3AAE-D945-9A77-F7D5A17B57B1}"/>
              </a:ext>
            </a:extLst>
          </p:cNvPr>
          <p:cNvSpPr/>
          <p:nvPr/>
        </p:nvSpPr>
        <p:spPr>
          <a:xfrm rot="10800000">
            <a:off x="6162185" y="5027065"/>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200745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F7382-4225-4D4D-83E6-294E67D0C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068" y="625057"/>
            <a:ext cx="8115946" cy="5810547"/>
          </a:xfrm>
          <a:prstGeom prst="rect">
            <a:avLst/>
          </a:prstGeom>
        </p:spPr>
      </p:pic>
      <p:sp>
        <p:nvSpPr>
          <p:cNvPr id="5" name="Text Placeholder 1">
            <a:extLst>
              <a:ext uri="{FF2B5EF4-FFF2-40B4-BE49-F238E27FC236}">
                <a16:creationId xmlns:a16="http://schemas.microsoft.com/office/drawing/2014/main" id="{2FB85783-147C-1A4B-A5F2-389612F9E0FB}"/>
              </a:ext>
            </a:extLst>
          </p:cNvPr>
          <p:cNvSpPr>
            <a:spLocks noGrp="1"/>
          </p:cNvSpPr>
          <p:nvPr>
            <p:ph type="body" sz="quarter" idx="10"/>
          </p:nvPr>
        </p:nvSpPr>
        <p:spPr>
          <a:xfrm>
            <a:off x="-1416511" y="625057"/>
            <a:ext cx="6666206" cy="724247"/>
          </a:xfrm>
        </p:spPr>
        <p:txBody>
          <a:bodyPr/>
          <a:lstStyle/>
          <a:p>
            <a:r>
              <a:rPr lang="en-US" sz="4400" dirty="0"/>
              <a:t>Overview</a:t>
            </a:r>
          </a:p>
        </p:txBody>
      </p:sp>
      <p:sp>
        <p:nvSpPr>
          <p:cNvPr id="6" name="TextBox 5">
            <a:extLst>
              <a:ext uri="{FF2B5EF4-FFF2-40B4-BE49-F238E27FC236}">
                <a16:creationId xmlns:a16="http://schemas.microsoft.com/office/drawing/2014/main" id="{EA20BAC9-4C62-6C42-B4D1-8861B271E1A5}"/>
              </a:ext>
            </a:extLst>
          </p:cNvPr>
          <p:cNvSpPr txBox="1"/>
          <p:nvPr/>
        </p:nvSpPr>
        <p:spPr>
          <a:xfrm>
            <a:off x="658356" y="1457228"/>
            <a:ext cx="3293712" cy="5262979"/>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We do a correlation heatmap to have a quick look at the relationships between the variables. We observe symptom 5 has a higher correlation with cost of care.</a:t>
            </a:r>
          </a:p>
          <a:p>
            <a:endParaRPr lang="en-US" altLang="ko-KR" sz="1600" dirty="0">
              <a:solidFill>
                <a:schemeClr val="tx1">
                  <a:lumMod val="75000"/>
                  <a:lumOff val="25000"/>
                </a:schemeClr>
              </a:solidFill>
              <a:cs typeface="Arial" pitchFamily="34" charset="0"/>
            </a:endParaRPr>
          </a:p>
          <a:p>
            <a:r>
              <a:rPr lang="en-US" altLang="ko-KR" sz="1600" dirty="0">
                <a:solidFill>
                  <a:schemeClr val="tx1">
                    <a:lumMod val="75000"/>
                    <a:lumOff val="25000"/>
                  </a:schemeClr>
                </a:solidFill>
                <a:cs typeface="Arial" pitchFamily="34" charset="0"/>
              </a:rPr>
              <a:t>In the following analysis, we would be looking at different variables and using average amount (total amount / length of stay) in our comparison as our cost of care. </a:t>
            </a:r>
          </a:p>
          <a:p>
            <a:endParaRPr lang="en-US" altLang="ko-KR" sz="1600" dirty="0">
              <a:solidFill>
                <a:schemeClr val="tx1">
                  <a:lumMod val="75000"/>
                  <a:lumOff val="25000"/>
                </a:schemeClr>
              </a:solidFill>
              <a:cs typeface="Arial" pitchFamily="34" charset="0"/>
            </a:endParaRPr>
          </a:p>
          <a:p>
            <a:r>
              <a:rPr lang="en-US" altLang="ko-KR" sz="1600" dirty="0">
                <a:solidFill>
                  <a:schemeClr val="tx1">
                    <a:lumMod val="75000"/>
                    <a:lumOff val="25000"/>
                  </a:schemeClr>
                </a:solidFill>
                <a:cs typeface="Arial" pitchFamily="34" charset="0"/>
              </a:rPr>
              <a:t>While there are missing entries in medical history 2 and 5, entries will not be removed as it would be too costly and unless involved in mentioned variable, it would have no effect. Instead it would be predicted when needed for analysis.</a:t>
            </a:r>
          </a:p>
        </p:txBody>
      </p:sp>
    </p:spTree>
    <p:extLst>
      <p:ext uri="{BB962C8B-B14F-4D97-AF65-F5344CB8AC3E}">
        <p14:creationId xmlns:p14="http://schemas.microsoft.com/office/powerpoint/2010/main" val="1477606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arallelogram 54">
            <a:extLst>
              <a:ext uri="{FF2B5EF4-FFF2-40B4-BE49-F238E27FC236}">
                <a16:creationId xmlns:a16="http://schemas.microsoft.com/office/drawing/2014/main" id="{5397A0CA-394E-864D-8B3C-57BD1EEF46DD}"/>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Resident Status</a:t>
            </a:r>
          </a:p>
        </p:txBody>
      </p:sp>
      <p:grpSp>
        <p:nvGrpSpPr>
          <p:cNvPr id="19" name="Group 18">
            <a:extLst>
              <a:ext uri="{FF2B5EF4-FFF2-40B4-BE49-F238E27FC236}">
                <a16:creationId xmlns:a16="http://schemas.microsoft.com/office/drawing/2014/main" id="{CE7A921B-FAE8-4949-A58A-915281DF19AF}"/>
              </a:ext>
            </a:extLst>
          </p:cNvPr>
          <p:cNvGrpSpPr/>
          <p:nvPr/>
        </p:nvGrpSpPr>
        <p:grpSpPr>
          <a:xfrm>
            <a:off x="8972229" y="1549824"/>
            <a:ext cx="2396917" cy="4362046"/>
            <a:chOff x="6726597" y="1811150"/>
            <a:chExt cx="1662229" cy="2344790"/>
          </a:xfrm>
        </p:grpSpPr>
        <p:sp>
          <p:nvSpPr>
            <p:cNvPr id="20" name="TextBox 19">
              <a:extLst>
                <a:ext uri="{FF2B5EF4-FFF2-40B4-BE49-F238E27FC236}">
                  <a16:creationId xmlns:a16="http://schemas.microsoft.com/office/drawing/2014/main" id="{512CF057-F4E6-4FD9-BCEE-701C60A7DBB9}"/>
                </a:ext>
              </a:extLst>
            </p:cNvPr>
            <p:cNvSpPr txBox="1"/>
            <p:nvPr/>
          </p:nvSpPr>
          <p:spPr>
            <a:xfrm>
              <a:off x="6726597" y="1811150"/>
              <a:ext cx="1662229" cy="307777"/>
            </a:xfrm>
            <a:prstGeom prst="rect">
              <a:avLst/>
            </a:prstGeom>
            <a:noFill/>
          </p:spPr>
          <p:txBody>
            <a:bodyPr wrap="square" rtlCol="0" anchor="ctr">
              <a:spAutoFit/>
            </a:bodyPr>
            <a:lstStyle/>
            <a:p>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66FB9B1B-C28E-4779-9CEB-5A57E6FAAEC2}"/>
                </a:ext>
              </a:extLst>
            </p:cNvPr>
            <p:cNvSpPr txBox="1"/>
            <p:nvPr/>
          </p:nvSpPr>
          <p:spPr>
            <a:xfrm>
              <a:off x="6726597" y="2369152"/>
              <a:ext cx="1656184" cy="1786788"/>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Foreigner patients has the lowest count among the three statuses but also reflects a comparatively higher cost of care. This suggest subsidies are given to the locals and PRs. It is coherent with the fact that dataset is taken from public hospital instead of private healthcare. This could become significant especially as operations incur one of the highest costs.</a:t>
              </a:r>
            </a:p>
          </p:txBody>
        </p:sp>
        <p:sp>
          <p:nvSpPr>
            <p:cNvPr id="22" name="TextBox 21">
              <a:extLst>
                <a:ext uri="{FF2B5EF4-FFF2-40B4-BE49-F238E27FC236}">
                  <a16:creationId xmlns:a16="http://schemas.microsoft.com/office/drawing/2014/main" id="{96BF6DE3-7D1D-4964-9717-3F910E11FB2B}"/>
                </a:ext>
              </a:extLst>
            </p:cNvPr>
            <p:cNvSpPr txBox="1"/>
            <p:nvPr/>
          </p:nvSpPr>
          <p:spPr>
            <a:xfrm>
              <a:off x="6726597" y="2064337"/>
              <a:ext cx="1656184" cy="281254"/>
            </a:xfrm>
            <a:prstGeom prst="rect">
              <a:avLst/>
            </a:prstGeom>
            <a:noFill/>
          </p:spPr>
          <p:txBody>
            <a:bodyPr wrap="square" rtlCol="0" anchor="ctr">
              <a:spAutoFit/>
            </a:bodyPr>
            <a:lstStyle/>
            <a:p>
              <a:r>
                <a:rPr lang="en-US" altLang="ko-KR" sz="2800" b="1" dirty="0">
                  <a:solidFill>
                    <a:schemeClr val="accent4"/>
                  </a:solidFill>
                  <a:cs typeface="Arial" pitchFamily="34" charset="0"/>
                </a:rPr>
                <a:t>Foreigner</a:t>
              </a:r>
            </a:p>
          </p:txBody>
        </p:sp>
      </p:grpSp>
      <p:pic>
        <p:nvPicPr>
          <p:cNvPr id="33" name="Picture 32">
            <a:extLst>
              <a:ext uri="{FF2B5EF4-FFF2-40B4-BE49-F238E27FC236}">
                <a16:creationId xmlns:a16="http://schemas.microsoft.com/office/drawing/2014/main" id="{0C3A9195-43A0-FD4E-A184-61C3598FD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1563500"/>
            <a:ext cx="8648700" cy="4660900"/>
          </a:xfrm>
          <a:prstGeom prst="rect">
            <a:avLst/>
          </a:prstGeom>
        </p:spPr>
      </p:pic>
      <p:cxnSp>
        <p:nvCxnSpPr>
          <p:cNvPr id="57" name="Straight Connector 56">
            <a:extLst>
              <a:ext uri="{FF2B5EF4-FFF2-40B4-BE49-F238E27FC236}">
                <a16:creationId xmlns:a16="http://schemas.microsoft.com/office/drawing/2014/main" id="{4499F909-760C-E44E-9881-08E8FDB40A3B}"/>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16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E7A921B-FAE8-4949-A58A-915281DF19AF}"/>
              </a:ext>
            </a:extLst>
          </p:cNvPr>
          <p:cNvGrpSpPr/>
          <p:nvPr/>
        </p:nvGrpSpPr>
        <p:grpSpPr>
          <a:xfrm>
            <a:off x="8963513" y="2669754"/>
            <a:ext cx="2405632" cy="1771946"/>
            <a:chOff x="6720553" y="2331908"/>
            <a:chExt cx="1668273" cy="952498"/>
          </a:xfrm>
        </p:grpSpPr>
        <p:sp>
          <p:nvSpPr>
            <p:cNvPr id="21" name="TextBox 20">
              <a:extLst>
                <a:ext uri="{FF2B5EF4-FFF2-40B4-BE49-F238E27FC236}">
                  <a16:creationId xmlns:a16="http://schemas.microsoft.com/office/drawing/2014/main" id="{66FB9B1B-C28E-4779-9CEB-5A57E6FAAEC2}"/>
                </a:ext>
              </a:extLst>
            </p:cNvPr>
            <p:cNvSpPr txBox="1"/>
            <p:nvPr/>
          </p:nvSpPr>
          <p:spPr>
            <a:xfrm>
              <a:off x="6732642" y="2655722"/>
              <a:ext cx="1656184" cy="62868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The count of Male and Female patients are rather equal. Less a few anomalies, the cost of care does not differ significantly.</a:t>
              </a:r>
            </a:p>
          </p:txBody>
        </p:sp>
        <p:sp>
          <p:nvSpPr>
            <p:cNvPr id="22" name="TextBox 21">
              <a:extLst>
                <a:ext uri="{FF2B5EF4-FFF2-40B4-BE49-F238E27FC236}">
                  <a16:creationId xmlns:a16="http://schemas.microsoft.com/office/drawing/2014/main" id="{96BF6DE3-7D1D-4964-9717-3F910E11FB2B}"/>
                </a:ext>
              </a:extLst>
            </p:cNvPr>
            <p:cNvSpPr txBox="1"/>
            <p:nvPr/>
          </p:nvSpPr>
          <p:spPr>
            <a:xfrm>
              <a:off x="6720553" y="2331908"/>
              <a:ext cx="1656184" cy="281254"/>
            </a:xfrm>
            <a:prstGeom prst="rect">
              <a:avLst/>
            </a:prstGeom>
            <a:noFill/>
          </p:spPr>
          <p:txBody>
            <a:bodyPr wrap="square" rtlCol="0" anchor="ctr">
              <a:spAutoFit/>
            </a:bodyPr>
            <a:lstStyle/>
            <a:p>
              <a:r>
                <a:rPr lang="en-US" altLang="ko-KR" sz="2800" b="1" dirty="0">
                  <a:solidFill>
                    <a:schemeClr val="accent2">
                      <a:lumMod val="75000"/>
                    </a:schemeClr>
                  </a:solidFill>
                  <a:cs typeface="Arial" pitchFamily="34" charset="0"/>
                </a:rPr>
                <a:t>Gender</a:t>
              </a:r>
            </a:p>
          </p:txBody>
        </p:sp>
      </p:grpSp>
      <p:pic>
        <p:nvPicPr>
          <p:cNvPr id="4" name="Picture 3">
            <a:extLst>
              <a:ext uri="{FF2B5EF4-FFF2-40B4-BE49-F238E27FC236}">
                <a16:creationId xmlns:a16="http://schemas.microsoft.com/office/drawing/2014/main" id="{0C39BD52-C12C-894A-BD81-9492062D1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1590238"/>
            <a:ext cx="8639984" cy="4792218"/>
          </a:xfrm>
          <a:prstGeom prst="rect">
            <a:avLst/>
          </a:prstGeom>
        </p:spPr>
      </p:pic>
      <p:sp>
        <p:nvSpPr>
          <p:cNvPr id="8" name="Donut 87">
            <a:extLst>
              <a:ext uri="{FF2B5EF4-FFF2-40B4-BE49-F238E27FC236}">
                <a16:creationId xmlns:a16="http://schemas.microsoft.com/office/drawing/2014/main" id="{D6D374DE-9474-5D40-8301-4400665A80B9}"/>
              </a:ext>
            </a:extLst>
          </p:cNvPr>
          <p:cNvSpPr/>
          <p:nvPr/>
        </p:nvSpPr>
        <p:spPr>
          <a:xfrm>
            <a:off x="9111987" y="2068865"/>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5">
                  <a:lumMod val="50000"/>
                </a:schemeClr>
              </a:solidFill>
            </a:endParaRPr>
          </a:p>
        </p:txBody>
      </p:sp>
      <p:sp>
        <p:nvSpPr>
          <p:cNvPr id="9" name="Donut 90">
            <a:extLst>
              <a:ext uri="{FF2B5EF4-FFF2-40B4-BE49-F238E27FC236}">
                <a16:creationId xmlns:a16="http://schemas.microsoft.com/office/drawing/2014/main" id="{420FF5B0-2B02-D74A-AF5D-3967AE09D374}"/>
              </a:ext>
            </a:extLst>
          </p:cNvPr>
          <p:cNvSpPr/>
          <p:nvPr/>
        </p:nvSpPr>
        <p:spPr>
          <a:xfrm>
            <a:off x="9703490" y="2030800"/>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6" name="Parallelogram 25">
            <a:extLst>
              <a:ext uri="{FF2B5EF4-FFF2-40B4-BE49-F238E27FC236}">
                <a16:creationId xmlns:a16="http://schemas.microsoft.com/office/drawing/2014/main" id="{FB5E561B-A0AA-9F47-A80C-6D3549A4D027}"/>
              </a:ext>
            </a:extLst>
          </p:cNvPr>
          <p:cNvSpPr/>
          <p:nvPr/>
        </p:nvSpPr>
        <p:spPr>
          <a:xfrm>
            <a:off x="5026583" y="285595"/>
            <a:ext cx="7145623" cy="724247"/>
          </a:xfrm>
          <a:prstGeom prst="parallelogram">
            <a:avLst>
              <a:gd name="adj" fmla="val 7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
            <a:extLst>
              <a:ext uri="{FF2B5EF4-FFF2-40B4-BE49-F238E27FC236}">
                <a16:creationId xmlns:a16="http://schemas.microsoft.com/office/drawing/2014/main" id="{D0DEBEB1-8CC9-5345-BBE3-4BCE7E0BAC8F}"/>
              </a:ext>
            </a:extLst>
          </p:cNvPr>
          <p:cNvSpPr>
            <a:spLocks noGrp="1"/>
          </p:cNvSpPr>
          <p:nvPr>
            <p:ph type="body" sz="quarter" idx="10"/>
          </p:nvPr>
        </p:nvSpPr>
        <p:spPr>
          <a:xfrm>
            <a:off x="5248894" y="304393"/>
            <a:ext cx="4488872" cy="724247"/>
          </a:xfrm>
        </p:spPr>
        <p:txBody>
          <a:bodyPr/>
          <a:lstStyle/>
          <a:p>
            <a:r>
              <a:rPr lang="en-US" sz="4800" i="1" dirty="0">
                <a:solidFill>
                  <a:schemeClr val="bg1"/>
                </a:solidFill>
                <a:latin typeface="Calibri" panose="020F0502020204030204" pitchFamily="34" charset="0"/>
                <a:cs typeface="Calibri" panose="020F0502020204030204" pitchFamily="34" charset="0"/>
              </a:rPr>
              <a:t>Gender</a:t>
            </a:r>
          </a:p>
        </p:txBody>
      </p:sp>
      <p:cxnSp>
        <p:nvCxnSpPr>
          <p:cNvPr id="28" name="Straight Connector 27">
            <a:extLst>
              <a:ext uri="{FF2B5EF4-FFF2-40B4-BE49-F238E27FC236}">
                <a16:creationId xmlns:a16="http://schemas.microsoft.com/office/drawing/2014/main" id="{C6C4E1FA-6744-754C-B754-75CBB1960176}"/>
              </a:ext>
            </a:extLst>
          </p:cNvPr>
          <p:cNvCxnSpPr>
            <a:cxnSpLocks/>
          </p:cNvCxnSpPr>
          <p:nvPr/>
        </p:nvCxnSpPr>
        <p:spPr>
          <a:xfrm>
            <a:off x="4883753" y="1128157"/>
            <a:ext cx="461650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810941"/>
      </p:ext>
    </p:extLst>
  </p:cSld>
  <p:clrMapOvr>
    <a:masterClrMapping/>
  </p:clrMapOvr>
</p:sld>
</file>

<file path=ppt/theme/theme1.xml><?xml version="1.0" encoding="utf-8"?>
<a:theme xmlns:a="http://schemas.openxmlformats.org/drawingml/2006/main" name="Cover and End Slide Master">
  <a:themeElements>
    <a:clrScheme name="ALLPPT - COLOR 002">
      <a:dk1>
        <a:sysClr val="windowText" lastClr="000000"/>
      </a:dk1>
      <a:lt1>
        <a:sysClr val="window" lastClr="FFFFFF"/>
      </a:lt1>
      <a:dk2>
        <a:srgbClr val="44546A"/>
      </a:dk2>
      <a:lt2>
        <a:srgbClr val="E7E6E6"/>
      </a:lt2>
      <a:accent1>
        <a:srgbClr val="F0786E"/>
      </a:accent1>
      <a:accent2>
        <a:srgbClr val="F0A884"/>
      </a:accent2>
      <a:accent3>
        <a:srgbClr val="EBD2A0"/>
      </a:accent3>
      <a:accent4>
        <a:srgbClr val="AFD2C8"/>
      </a:accent4>
      <a:accent5>
        <a:srgbClr val="96C8F0"/>
      </a:accent5>
      <a:accent6>
        <a:srgbClr val="5B5B5B"/>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2">
      <a:dk1>
        <a:sysClr val="windowText" lastClr="000000"/>
      </a:dk1>
      <a:lt1>
        <a:sysClr val="window" lastClr="FFFFFF"/>
      </a:lt1>
      <a:dk2>
        <a:srgbClr val="44546A"/>
      </a:dk2>
      <a:lt2>
        <a:srgbClr val="E7E6E6"/>
      </a:lt2>
      <a:accent1>
        <a:srgbClr val="F0786E"/>
      </a:accent1>
      <a:accent2>
        <a:srgbClr val="F0A884"/>
      </a:accent2>
      <a:accent3>
        <a:srgbClr val="EBD2A0"/>
      </a:accent3>
      <a:accent4>
        <a:srgbClr val="AFD2C8"/>
      </a:accent4>
      <a:accent5>
        <a:srgbClr val="96C8F0"/>
      </a:accent5>
      <a:accent6>
        <a:srgbClr val="5B5B5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2">
      <a:dk1>
        <a:sysClr val="windowText" lastClr="000000"/>
      </a:dk1>
      <a:lt1>
        <a:sysClr val="window" lastClr="FFFFFF"/>
      </a:lt1>
      <a:dk2>
        <a:srgbClr val="44546A"/>
      </a:dk2>
      <a:lt2>
        <a:srgbClr val="E7E6E6"/>
      </a:lt2>
      <a:accent1>
        <a:srgbClr val="F0786E"/>
      </a:accent1>
      <a:accent2>
        <a:srgbClr val="F0A884"/>
      </a:accent2>
      <a:accent3>
        <a:srgbClr val="EBD2A0"/>
      </a:accent3>
      <a:accent4>
        <a:srgbClr val="AFD2C8"/>
      </a:accent4>
      <a:accent5>
        <a:srgbClr val="96C8F0"/>
      </a:accent5>
      <a:accent6>
        <a:srgbClr val="5B5B5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3724</TotalTime>
  <Words>1659</Words>
  <Application>Microsoft Macintosh PowerPoint</Application>
  <PresentationFormat>Widescreen</PresentationFormat>
  <Paragraphs>220</Paragraphs>
  <Slides>22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 Unicode MS</vt:lpstr>
      <vt:lpstr>맑은 고딕</vt:lpstr>
      <vt:lpstr>Arial</vt:lpstr>
      <vt:lpstr>Calibri</vt:lpstr>
      <vt:lpstr>Calibri Light</vt:lpstr>
      <vt:lpstr>Noto Nastaliq Urdu</vt:lpstr>
      <vt:lpstr>Noto Sans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Teng Dorothy</cp:lastModifiedBy>
  <cp:revision>123</cp:revision>
  <cp:lastPrinted>2022-01-05T01:02:15Z</cp:lastPrinted>
  <dcterms:created xsi:type="dcterms:W3CDTF">2020-01-20T05:08:25Z</dcterms:created>
  <dcterms:modified xsi:type="dcterms:W3CDTF">2022-01-05T01:51:14Z</dcterms:modified>
</cp:coreProperties>
</file>